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4"/>
  </p:sldMasterIdLst>
  <p:sldIdLst>
    <p:sldId id="257" r:id="rId5"/>
    <p:sldId id="259" r:id="rId6"/>
    <p:sldId id="263" r:id="rId7"/>
    <p:sldId id="291" r:id="rId8"/>
    <p:sldId id="262" r:id="rId9"/>
    <p:sldId id="265" r:id="rId10"/>
    <p:sldId id="274" r:id="rId11"/>
    <p:sldId id="275" r:id="rId12"/>
    <p:sldId id="276" r:id="rId13"/>
    <p:sldId id="260" r:id="rId14"/>
    <p:sldId id="285" r:id="rId15"/>
    <p:sldId id="277" r:id="rId16"/>
    <p:sldId id="278" r:id="rId17"/>
    <p:sldId id="279" r:id="rId18"/>
    <p:sldId id="280" r:id="rId19"/>
    <p:sldId id="281" r:id="rId20"/>
    <p:sldId id="282" r:id="rId21"/>
    <p:sldId id="283" r:id="rId22"/>
    <p:sldId id="271" r:id="rId23"/>
    <p:sldId id="284" r:id="rId24"/>
    <p:sldId id="272" r:id="rId25"/>
    <p:sldId id="286" r:id="rId26"/>
    <p:sldId id="287" r:id="rId27"/>
    <p:sldId id="288" r:id="rId28"/>
    <p:sldId id="289" r:id="rId29"/>
    <p:sldId id="290" r:id="rId30"/>
    <p:sldId id="273" r:id="rId31"/>
    <p:sldId id="25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5/3/2024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96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5/3/2024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33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5/3/2024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359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5/3/2024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08009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5/3/2024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212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5/3/2024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4968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5/3/2024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4178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5/3/2024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3437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9667345-2558-425A-8533-9BFDBCE15005}" type="datetime1">
              <a:rPr lang="en-US" smtClean="0"/>
              <a:t>5/3/2024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6710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2BEA474-078D-4E9B-9B14-09A87B19DC46}" type="datetime1">
              <a:rPr lang="en-US" smtClean="0"/>
              <a:t>5/3/2024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65173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5/3/2024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771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2D6E202-B606-4609-B914-27C9371A1F6D}" type="datetime1">
              <a:rPr lang="en-US" smtClean="0"/>
              <a:t>5/3/2024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39284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6999" y="1097868"/>
            <a:ext cx="6253317" cy="2245296"/>
          </a:xfrm>
        </p:spPr>
        <p:txBody>
          <a:bodyPr>
            <a:normAutofit/>
          </a:bodyPr>
          <a:lstStyle/>
          <a:p>
            <a:pPr algn="ctr"/>
            <a:r>
              <a:rPr lang="en-US" sz="3600" b="1" i="0" dirty="0">
                <a:solidFill>
                  <a:srgbClr val="FF0000"/>
                </a:solidFill>
                <a:effectLst/>
                <a:highlight>
                  <a:srgbClr val="FFFFFF"/>
                </a:highlight>
                <a:latin typeface="body"/>
              </a:rPr>
              <a:t>Integrated Retail Analytics for Store Optimization and Demand Forecasting</a:t>
            </a:r>
            <a:endParaRPr lang="en-US" sz="3600" b="1" dirty="0">
              <a:solidFill>
                <a:srgbClr val="FF0000"/>
              </a:solidFill>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pPr algn="ctr"/>
            <a:r>
              <a:rPr lang="en-US" sz="2400" b="1" dirty="0">
                <a:solidFill>
                  <a:schemeClr val="accent1"/>
                </a:solidFill>
                <a:latin typeface="+mn-lt"/>
              </a:rPr>
              <a:t>Tito Varghese</a:t>
            </a:r>
          </a:p>
          <a:p>
            <a:pPr algn="ctr"/>
            <a:r>
              <a:rPr lang="en-US" sz="1500" b="1" dirty="0">
                <a:solidFill>
                  <a:schemeClr val="tx1">
                    <a:lumMod val="85000"/>
                    <a:lumOff val="15000"/>
                  </a:schemeClr>
                </a:solidFill>
                <a:latin typeface="+mn-lt"/>
              </a:rPr>
              <a:t>Masters in Artificial Intelligence and machine learning</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pic>
        <p:nvPicPr>
          <p:cNvPr id="2054" name="Picture 6" descr="Man reviewing retail data analytics report">
            <a:extLst>
              <a:ext uri="{FF2B5EF4-FFF2-40B4-BE49-F238E27FC236}">
                <a16:creationId xmlns:a16="http://schemas.microsoft.com/office/drawing/2014/main" id="{AA0FDBF3-9DBB-02F2-6355-760DCAD13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635314"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p:txBody>
          <a:bodyPr/>
          <a:lstStyle/>
          <a:p>
            <a:pPr algn="ctr"/>
            <a:r>
              <a:rPr lang="en-US" b="0" i="0" dirty="0">
                <a:solidFill>
                  <a:srgbClr val="FF0000"/>
                </a:solidFill>
                <a:effectLst/>
                <a:highlight>
                  <a:srgbClr val="FFFFFF"/>
                </a:highlight>
                <a:latin typeface="+mn-lt"/>
              </a:rPr>
              <a:t>Anomaly Detection in Sales Data</a:t>
            </a:r>
            <a:br>
              <a:rPr lang="en-US" b="0" i="0" dirty="0">
                <a:solidFill>
                  <a:srgbClr val="1C1C25"/>
                </a:solidFill>
                <a:effectLst/>
                <a:highlight>
                  <a:srgbClr val="FFFFFF"/>
                </a:highlight>
                <a:latin typeface="body"/>
              </a:rPr>
            </a:br>
            <a:endParaRPr lang="en-IN" dirty="0"/>
          </a:p>
        </p:txBody>
      </p:sp>
      <p:pic>
        <p:nvPicPr>
          <p:cNvPr id="1026" name="Picture 2">
            <a:extLst>
              <a:ext uri="{FF2B5EF4-FFF2-40B4-BE49-F238E27FC236}">
                <a16:creationId xmlns:a16="http://schemas.microsoft.com/office/drawing/2014/main" id="{3FF70CB9-E836-31F1-DD9A-7BF3C28FA4D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888" y="1945341"/>
            <a:ext cx="3580607" cy="29673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41D0F8-DCBD-D1E8-D09B-ED7C17FB9B9C}"/>
              </a:ext>
            </a:extLst>
          </p:cNvPr>
          <p:cNvSpPr txBox="1"/>
          <p:nvPr/>
        </p:nvSpPr>
        <p:spPr>
          <a:xfrm>
            <a:off x="3881718" y="1927412"/>
            <a:ext cx="7273962" cy="4744889"/>
          </a:xfrm>
          <a:prstGeom prst="rect">
            <a:avLst/>
          </a:prstGeom>
          <a:noFill/>
        </p:spPr>
        <p:txBody>
          <a:bodyPr wrap="square" rtlCol="0">
            <a:spAutoFit/>
          </a:bodyPr>
          <a:lstStyle/>
          <a:p>
            <a:pPr algn="just" rtl="0">
              <a:spcAft>
                <a:spcPts val="0"/>
              </a:spcAft>
            </a:pPr>
            <a:r>
              <a:rPr lang="en-US" sz="1800" b="1" i="0" u="none" strike="noStrike" dirty="0">
                <a:solidFill>
                  <a:srgbClr val="212121"/>
                </a:solidFill>
                <a:effectLst/>
                <a:highlight>
                  <a:srgbClr val="FFFFFF"/>
                </a:highlight>
              </a:rPr>
              <a:t>Objective-</a:t>
            </a:r>
          </a:p>
          <a:p>
            <a:pPr algn="just" rtl="0">
              <a:spcAft>
                <a:spcPts val="0"/>
              </a:spcAft>
            </a:pPr>
            <a:r>
              <a:rPr lang="en-US" sz="1400" b="0" i="0" u="none" strike="noStrike" dirty="0">
                <a:solidFill>
                  <a:srgbClr val="212121"/>
                </a:solidFill>
                <a:effectLst/>
                <a:highlight>
                  <a:srgbClr val="FFFFFF"/>
                </a:highlight>
              </a:rPr>
              <a:t>Identify unusual sales patterns across stores and departments.</a:t>
            </a:r>
          </a:p>
          <a:p>
            <a:pPr algn="just" rtl="0">
              <a:spcAft>
                <a:spcPts val="0"/>
              </a:spcAft>
            </a:pPr>
            <a:endParaRPr lang="en-US" sz="1400" b="0" dirty="0">
              <a:effectLst/>
              <a:highlight>
                <a:srgbClr val="FFFFFF"/>
              </a:highlight>
            </a:endParaRPr>
          </a:p>
          <a:p>
            <a:pPr algn="just" rtl="0">
              <a:spcAft>
                <a:spcPts val="0"/>
              </a:spcAft>
            </a:pPr>
            <a:r>
              <a:rPr lang="en-US" sz="1400" b="0" i="0" u="none" strike="noStrike" dirty="0">
                <a:solidFill>
                  <a:srgbClr val="212121"/>
                </a:solidFill>
                <a:effectLst/>
                <a:highlight>
                  <a:srgbClr val="FFFFFF"/>
                </a:highlight>
              </a:rPr>
              <a:t>Investigate potential causes (e.g., holidays, markdowns, economic indicators).</a:t>
            </a:r>
          </a:p>
          <a:p>
            <a:pPr algn="just" rtl="0">
              <a:spcAft>
                <a:spcPts val="0"/>
              </a:spcAft>
            </a:pPr>
            <a:endParaRPr lang="en-US" sz="1400" b="0" dirty="0">
              <a:effectLst/>
              <a:highlight>
                <a:srgbClr val="FFFFFF"/>
              </a:highlight>
            </a:endParaRPr>
          </a:p>
          <a:p>
            <a:pPr algn="just" rtl="0">
              <a:spcAft>
                <a:spcPts val="500"/>
              </a:spcAft>
            </a:pPr>
            <a:r>
              <a:rPr lang="en-US" sz="1400" b="0" i="0" u="none" strike="noStrike" dirty="0">
                <a:solidFill>
                  <a:srgbClr val="212121"/>
                </a:solidFill>
                <a:effectLst/>
                <a:highlight>
                  <a:srgbClr val="FFFFFF"/>
                </a:highlight>
              </a:rPr>
              <a:t>Implement anomaly handling strategies to clean the data for further analysis.</a:t>
            </a:r>
          </a:p>
          <a:p>
            <a:pPr algn="just" rtl="0">
              <a:spcAft>
                <a:spcPts val="500"/>
              </a:spcAft>
            </a:pPr>
            <a:r>
              <a:rPr lang="en-US" sz="1600" b="1" dirty="0">
                <a:solidFill>
                  <a:srgbClr val="212121"/>
                </a:solidFill>
                <a:highlight>
                  <a:srgbClr val="FFFFFF"/>
                </a:highlight>
              </a:rPr>
              <a:t>What is Anomaly</a:t>
            </a:r>
            <a:endParaRPr lang="en-US" sz="1600" b="1" dirty="0">
              <a:effectLst/>
              <a:highlight>
                <a:srgbClr val="FFFFFF"/>
              </a:highlight>
            </a:endParaRPr>
          </a:p>
          <a:p>
            <a:r>
              <a:rPr lang="en-US" sz="1400" b="0" i="0" u="none" strike="noStrike" dirty="0">
                <a:solidFill>
                  <a:srgbClr val="383838"/>
                </a:solidFill>
                <a:effectLst/>
                <a:highlight>
                  <a:srgbClr val="FFFFFF"/>
                </a:highlight>
              </a:rPr>
              <a:t>Anomalies are deviations from expected behavior or patterns in data, and their presence can indicate issues or security threats. </a:t>
            </a:r>
          </a:p>
          <a:p>
            <a:endParaRPr lang="en-US" sz="1400" dirty="0">
              <a:solidFill>
                <a:srgbClr val="383838"/>
              </a:solidFill>
              <a:highlight>
                <a:srgbClr val="FFFFFF"/>
              </a:highlight>
            </a:endParaRPr>
          </a:p>
          <a:p>
            <a:r>
              <a:rPr lang="en-US" sz="1600" b="1" i="0" u="none" strike="noStrike" dirty="0">
                <a:solidFill>
                  <a:srgbClr val="383838"/>
                </a:solidFill>
                <a:effectLst/>
              </a:rPr>
              <a:t>Method used for Detecting Anomalies in Retail Data</a:t>
            </a:r>
          </a:p>
          <a:p>
            <a:endParaRPr lang="en-US" sz="1400" b="1" i="0" u="none" strike="noStrike" dirty="0">
              <a:solidFill>
                <a:srgbClr val="383838"/>
              </a:solidFill>
              <a:effectLst/>
            </a:endParaRPr>
          </a:p>
          <a:p>
            <a:r>
              <a:rPr lang="en-US" sz="1400" b="1" dirty="0"/>
              <a:t>Descriptive statistics </a:t>
            </a:r>
            <a:r>
              <a:rPr lang="en-US" sz="1400" dirty="0"/>
              <a:t>are among the foundational methods for anomaly detection in retail. Techniques like mean, median, and standard deviation can be used to calculate summary statistics, which help identify point anomalies.</a:t>
            </a:r>
          </a:p>
          <a:p>
            <a:endParaRPr lang="en-US" sz="1400" dirty="0"/>
          </a:p>
          <a:p>
            <a:r>
              <a:rPr lang="en-US" sz="1600" b="1" dirty="0"/>
              <a:t>Mitigation Strategies</a:t>
            </a:r>
          </a:p>
          <a:p>
            <a:endParaRPr lang="en-US" sz="1400" dirty="0"/>
          </a:p>
          <a:p>
            <a:r>
              <a:rPr lang="en-US" sz="1400" b="1" dirty="0"/>
              <a:t>Data Cleaning    Data Normalization  Data Imputation </a:t>
            </a:r>
            <a:br>
              <a:rPr lang="en-US" dirty="0"/>
            </a:br>
            <a:endParaRPr lang="en-IN" dirty="0"/>
          </a:p>
        </p:txBody>
      </p:sp>
      <p:sp>
        <p:nvSpPr>
          <p:cNvPr id="7" name="TextBox 6">
            <a:extLst>
              <a:ext uri="{FF2B5EF4-FFF2-40B4-BE49-F238E27FC236}">
                <a16:creationId xmlns:a16="http://schemas.microsoft.com/office/drawing/2014/main" id="{6A8D85A7-C540-9146-8C14-ADDA4D5898E8}"/>
              </a:ext>
            </a:extLst>
          </p:cNvPr>
          <p:cNvSpPr txBox="1"/>
          <p:nvPr/>
        </p:nvSpPr>
        <p:spPr>
          <a:xfrm>
            <a:off x="107576" y="5217459"/>
            <a:ext cx="3612777" cy="584775"/>
          </a:xfrm>
          <a:prstGeom prst="rect">
            <a:avLst/>
          </a:prstGeom>
          <a:noFill/>
        </p:spPr>
        <p:txBody>
          <a:bodyPr wrap="square" rtlCol="0">
            <a:spAutoFit/>
          </a:bodyPr>
          <a:lstStyle/>
          <a:p>
            <a:pPr algn="just"/>
            <a:r>
              <a:rPr lang="en-US" sz="1600" b="1" dirty="0"/>
              <a:t>Handled Anomalous Data Points Using Interquartile Range (IQR) Technique</a:t>
            </a:r>
            <a:endParaRPr lang="en-IN" sz="1600" b="1" dirty="0"/>
          </a:p>
        </p:txBody>
      </p:sp>
    </p:spTree>
    <p:extLst>
      <p:ext uri="{BB962C8B-B14F-4D97-AF65-F5344CB8AC3E}">
        <p14:creationId xmlns:p14="http://schemas.microsoft.com/office/powerpoint/2010/main" val="189754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097280" y="752768"/>
            <a:ext cx="10058400" cy="1450757"/>
          </a:xfrm>
        </p:spPr>
        <p:txBody>
          <a:bodyPr>
            <a:normAutofit fontScale="90000"/>
          </a:bodyPr>
          <a:lstStyle/>
          <a:p>
            <a:pPr algn="ctr"/>
            <a:br>
              <a:rPr lang="en-US" b="0" i="0" dirty="0">
                <a:solidFill>
                  <a:srgbClr val="1C1C25"/>
                </a:solidFill>
                <a:effectLst/>
                <a:highlight>
                  <a:srgbClr val="FFFFFF"/>
                </a:highlight>
                <a:latin typeface="body"/>
              </a:rPr>
            </a:br>
            <a:br>
              <a:rPr lang="en-US" b="0" i="0" dirty="0">
                <a:solidFill>
                  <a:srgbClr val="1C1C25"/>
                </a:solidFill>
                <a:effectLst/>
                <a:highlight>
                  <a:srgbClr val="FFFFFF"/>
                </a:highlight>
                <a:latin typeface="body"/>
              </a:rPr>
            </a:br>
            <a:br>
              <a:rPr lang="en-US" b="0" i="0" dirty="0">
                <a:solidFill>
                  <a:srgbClr val="1C1C25"/>
                </a:solidFill>
                <a:effectLst/>
                <a:highlight>
                  <a:srgbClr val="FFFFFF"/>
                </a:highlight>
                <a:latin typeface="body"/>
              </a:rPr>
            </a:br>
            <a:br>
              <a:rPr lang="en-US" b="0" i="0" dirty="0">
                <a:solidFill>
                  <a:srgbClr val="1C1C25"/>
                </a:solidFill>
                <a:effectLst/>
                <a:highlight>
                  <a:srgbClr val="FFFFFF"/>
                </a:highlight>
                <a:latin typeface="body"/>
              </a:rPr>
            </a:br>
            <a:r>
              <a:rPr lang="en-IN" b="0" i="0" dirty="0">
                <a:solidFill>
                  <a:srgbClr val="FF0000"/>
                </a:solidFill>
                <a:effectLst/>
                <a:highlight>
                  <a:srgbClr val="FFFFFF"/>
                </a:highlight>
                <a:latin typeface="body"/>
              </a:rPr>
              <a:t>Time-Based Anomaly Detection</a:t>
            </a:r>
            <a:br>
              <a:rPr lang="en-US" dirty="0">
                <a:solidFill>
                  <a:srgbClr val="1C1C25"/>
                </a:solidFill>
                <a:highlight>
                  <a:srgbClr val="FFFFFF"/>
                </a:highlight>
                <a:latin typeface="body"/>
              </a:rPr>
            </a:b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3881718" y="1857915"/>
            <a:ext cx="7273962" cy="4247317"/>
          </a:xfrm>
          <a:prstGeom prst="rect">
            <a:avLst/>
          </a:prstGeom>
          <a:noFill/>
        </p:spPr>
        <p:txBody>
          <a:bodyPr wrap="square" rtlCol="0">
            <a:spAutoFit/>
          </a:bodyPr>
          <a:lstStyle/>
          <a:p>
            <a:pPr algn="just" rtl="0">
              <a:spcAft>
                <a:spcPts val="0"/>
              </a:spcAft>
            </a:pPr>
            <a:r>
              <a:rPr lang="en-US" sz="1800" b="1" i="0" u="none" strike="noStrike" dirty="0">
                <a:solidFill>
                  <a:srgbClr val="212121"/>
                </a:solidFill>
                <a:effectLst/>
                <a:highlight>
                  <a:srgbClr val="FFFFFF"/>
                </a:highlight>
              </a:rPr>
              <a:t>Objective-</a:t>
            </a:r>
          </a:p>
          <a:p>
            <a:pPr algn="just" rtl="0">
              <a:spcAft>
                <a:spcPts val="0"/>
              </a:spcAft>
            </a:pPr>
            <a:r>
              <a:rPr lang="en-US" sz="1400" b="0" i="0" u="none" strike="noStrike" dirty="0">
                <a:solidFill>
                  <a:srgbClr val="212121"/>
                </a:solidFill>
                <a:effectLst/>
                <a:highlight>
                  <a:srgbClr val="FFFFFF"/>
                </a:highlight>
              </a:rPr>
              <a:t>Analyze sales trends over time.</a:t>
            </a:r>
          </a:p>
          <a:p>
            <a:pPr algn="just" rtl="0">
              <a:spcAft>
                <a:spcPts val="0"/>
              </a:spcAft>
            </a:pPr>
            <a:endParaRPr lang="en-US" sz="1400" b="0" i="0" u="none" strike="noStrike" dirty="0">
              <a:solidFill>
                <a:srgbClr val="212121"/>
              </a:solidFill>
              <a:effectLst/>
              <a:highlight>
                <a:srgbClr val="FFFFFF"/>
              </a:highlight>
            </a:endParaRPr>
          </a:p>
          <a:p>
            <a:pPr algn="just" rtl="0">
              <a:spcAft>
                <a:spcPts val="0"/>
              </a:spcAft>
            </a:pPr>
            <a:r>
              <a:rPr lang="en-US" sz="1400" b="0" i="0" u="none" strike="noStrike" dirty="0">
                <a:solidFill>
                  <a:srgbClr val="212121"/>
                </a:solidFill>
                <a:effectLst/>
                <a:highlight>
                  <a:srgbClr val="FFFFFF"/>
                </a:highlight>
              </a:rPr>
              <a:t>Detect seasonal variations and holiday effects on sales.</a:t>
            </a:r>
          </a:p>
          <a:p>
            <a:pPr algn="just" rtl="0">
              <a:spcAft>
                <a:spcPts val="0"/>
              </a:spcAft>
            </a:pPr>
            <a:endParaRPr lang="en-US" sz="1400" b="0" i="0" u="none" strike="noStrike" dirty="0">
              <a:solidFill>
                <a:srgbClr val="212121"/>
              </a:solidFill>
              <a:effectLst/>
              <a:highlight>
                <a:srgbClr val="FFFFFF"/>
              </a:highlight>
            </a:endParaRPr>
          </a:p>
          <a:p>
            <a:pPr algn="just" rtl="0">
              <a:spcAft>
                <a:spcPts val="0"/>
              </a:spcAft>
            </a:pPr>
            <a:r>
              <a:rPr lang="en-US" sz="1400" b="0" i="0" u="none" strike="noStrike" dirty="0">
                <a:solidFill>
                  <a:srgbClr val="212121"/>
                </a:solidFill>
                <a:effectLst/>
                <a:highlight>
                  <a:srgbClr val="FFFFFF"/>
                </a:highlight>
              </a:rPr>
              <a:t>Use time-series analysis for understanding store and department performance over time.</a:t>
            </a:r>
          </a:p>
          <a:p>
            <a:pPr algn="just" rtl="0">
              <a:spcAft>
                <a:spcPts val="0"/>
              </a:spcAft>
            </a:pPr>
            <a:endParaRPr lang="en-US" sz="1400" b="0" i="0" u="none" strike="noStrike" dirty="0">
              <a:solidFill>
                <a:srgbClr val="212121"/>
              </a:solidFill>
              <a:effectLst/>
              <a:highlight>
                <a:srgbClr val="FFFFFF"/>
              </a:highlight>
            </a:endParaRPr>
          </a:p>
          <a:p>
            <a:pPr algn="just" rtl="0">
              <a:spcAft>
                <a:spcPts val="0"/>
              </a:spcAft>
            </a:pPr>
            <a:r>
              <a:rPr lang="en-US" sz="1400" b="0" i="0" u="none" strike="noStrike" dirty="0">
                <a:solidFill>
                  <a:srgbClr val="212121"/>
                </a:solidFill>
                <a:effectLst/>
                <a:highlight>
                  <a:srgbClr val="FFFFFF"/>
                </a:highlight>
              </a:rPr>
              <a:t>Detect anomalies in time series Sales data using specialized methods.</a:t>
            </a:r>
          </a:p>
          <a:p>
            <a:pPr algn="just" rtl="0">
              <a:spcAft>
                <a:spcPts val="0"/>
              </a:spcAft>
            </a:pPr>
            <a:endParaRPr lang="en-US" sz="1400" b="0" i="0" u="none" strike="noStrike" dirty="0">
              <a:solidFill>
                <a:srgbClr val="212121"/>
              </a:solidFill>
              <a:effectLst/>
              <a:highlight>
                <a:srgbClr val="FFFFFF"/>
              </a:highlight>
            </a:endParaRPr>
          </a:p>
          <a:p>
            <a:pPr algn="just" rtl="0">
              <a:spcAft>
                <a:spcPts val="0"/>
              </a:spcAft>
            </a:pPr>
            <a:r>
              <a:rPr lang="en-US" sz="1400" b="1" i="0" u="none" strike="noStrike" dirty="0">
                <a:solidFill>
                  <a:srgbClr val="212121"/>
                </a:solidFill>
                <a:effectLst/>
                <a:highlight>
                  <a:srgbClr val="FFFFFF"/>
                </a:highlight>
              </a:rPr>
              <a:t>Approach:</a:t>
            </a:r>
          </a:p>
          <a:p>
            <a:pPr algn="just" rtl="0">
              <a:spcAft>
                <a:spcPts val="0"/>
              </a:spcAft>
            </a:pPr>
            <a:endParaRPr lang="en-US" sz="1400" b="0" i="0" u="none" strike="noStrike" dirty="0">
              <a:solidFill>
                <a:srgbClr val="212121"/>
              </a:solidFill>
              <a:effectLst/>
              <a:highlight>
                <a:srgbClr val="FFFFFF"/>
              </a:highlight>
            </a:endParaRPr>
          </a:p>
          <a:p>
            <a:pPr algn="just" rtl="0">
              <a:spcAft>
                <a:spcPts val="0"/>
              </a:spcAft>
            </a:pPr>
            <a:r>
              <a:rPr lang="en-US" sz="1400" b="1" i="0" u="none" strike="noStrike" dirty="0">
                <a:solidFill>
                  <a:srgbClr val="212121"/>
                </a:solidFill>
                <a:effectLst/>
                <a:highlight>
                  <a:srgbClr val="FFFFFF"/>
                </a:highlight>
              </a:rPr>
              <a:t>Create Rolling Statistics: </a:t>
            </a:r>
            <a:r>
              <a:rPr lang="en-US" sz="1400" b="0" i="0" u="none" strike="noStrike" dirty="0">
                <a:solidFill>
                  <a:srgbClr val="212121"/>
                </a:solidFill>
                <a:effectLst/>
                <a:highlight>
                  <a:srgbClr val="FFFFFF"/>
                </a:highlight>
              </a:rPr>
              <a:t>Calculate rolling averages, moving sums, and standard deviations to track data variations over time.</a:t>
            </a:r>
          </a:p>
          <a:p>
            <a:pPr algn="just" rtl="0">
              <a:spcAft>
                <a:spcPts val="0"/>
              </a:spcAft>
            </a:pPr>
            <a:endParaRPr lang="en-US" sz="1400" b="0" i="0" u="none" strike="noStrike" dirty="0">
              <a:solidFill>
                <a:srgbClr val="212121"/>
              </a:solidFill>
              <a:effectLst/>
              <a:highlight>
                <a:srgbClr val="FFFFFF"/>
              </a:highlight>
            </a:endParaRPr>
          </a:p>
          <a:p>
            <a:pPr algn="just" rtl="0">
              <a:spcAft>
                <a:spcPts val="0"/>
              </a:spcAft>
            </a:pPr>
            <a:r>
              <a:rPr lang="en-US" sz="1400" b="1" i="0" u="none" strike="noStrike" dirty="0">
                <a:solidFill>
                  <a:srgbClr val="212121"/>
                </a:solidFill>
                <a:effectLst/>
                <a:highlight>
                  <a:srgbClr val="FFFFFF"/>
                </a:highlight>
              </a:rPr>
              <a:t>Apply Exponential Smoothing</a:t>
            </a:r>
            <a:r>
              <a:rPr lang="en-US" sz="1400" b="0" i="0" u="none" strike="noStrike" dirty="0">
                <a:solidFill>
                  <a:srgbClr val="212121"/>
                </a:solidFill>
                <a:effectLst/>
                <a:highlight>
                  <a:srgbClr val="FFFFFF"/>
                </a:highlight>
              </a:rPr>
              <a:t>: Use exponential moving averages (EMA) and anomaly detection techniques to highlight unusual patterns in time series data.</a:t>
            </a:r>
          </a:p>
          <a:p>
            <a:pPr algn="just" rtl="0">
              <a:spcAft>
                <a:spcPts val="0"/>
              </a:spcAft>
            </a:pPr>
            <a:endParaRPr lang="en-US" sz="1400" b="0" i="0" u="none" strike="noStrike" dirty="0">
              <a:solidFill>
                <a:srgbClr val="212121"/>
              </a:solidFill>
              <a:effectLst/>
              <a:highlight>
                <a:srgbClr val="FFFFFF"/>
              </a:highlight>
            </a:endParaRPr>
          </a:p>
          <a:p>
            <a:pPr algn="just" rtl="0">
              <a:spcAft>
                <a:spcPts val="0"/>
              </a:spcAft>
            </a:pPr>
            <a:r>
              <a:rPr lang="en-US" sz="1400" b="1" i="0" u="none" strike="noStrike" dirty="0">
                <a:solidFill>
                  <a:srgbClr val="212121"/>
                </a:solidFill>
                <a:effectLst/>
                <a:highlight>
                  <a:srgbClr val="FFFFFF"/>
                </a:highlight>
              </a:rPr>
              <a:t>Highlight Anomalies: </a:t>
            </a:r>
            <a:r>
              <a:rPr lang="en-US" sz="1400" b="0" i="0" u="none" strike="noStrike" dirty="0">
                <a:solidFill>
                  <a:srgbClr val="212121"/>
                </a:solidFill>
                <a:effectLst/>
                <a:highlight>
                  <a:srgbClr val="FFFFFF"/>
                </a:highlight>
              </a:rPr>
              <a:t>Set thresholds and visual cues to identify significant deviations from smoothed values, aiding in anomaly detection and trend analysis.</a:t>
            </a:r>
            <a:endParaRPr lang="en-IN" dirty="0"/>
          </a:p>
        </p:txBody>
      </p:sp>
      <p:pic>
        <p:nvPicPr>
          <p:cNvPr id="13314" name="Picture 2">
            <a:extLst>
              <a:ext uri="{FF2B5EF4-FFF2-40B4-BE49-F238E27FC236}">
                <a16:creationId xmlns:a16="http://schemas.microsoft.com/office/drawing/2014/main" id="{73806D60-5968-4F68-9012-4B3942AD8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69" y="2050974"/>
            <a:ext cx="3258390" cy="175596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65C79F0E-9993-5D52-F7F3-BD9C30A11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69" y="4113132"/>
            <a:ext cx="3258390" cy="175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313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p:txBody>
          <a:bodyPr>
            <a:normAutofit fontScale="90000"/>
          </a:bodyPr>
          <a:lstStyle/>
          <a:p>
            <a:pPr algn="ctr"/>
            <a:br>
              <a:rPr lang="en-IN" b="0" i="0" dirty="0">
                <a:solidFill>
                  <a:srgbClr val="1C1C25"/>
                </a:solidFill>
                <a:effectLst/>
                <a:highlight>
                  <a:srgbClr val="FFFFFF"/>
                </a:highlight>
                <a:latin typeface="body"/>
              </a:rPr>
            </a:br>
            <a:r>
              <a:rPr lang="en-IN" sz="4800" b="0" i="0" dirty="0">
                <a:solidFill>
                  <a:srgbClr val="FF0000"/>
                </a:solidFill>
                <a:effectLst/>
                <a:highlight>
                  <a:srgbClr val="FFFFFF"/>
                </a:highlight>
                <a:latin typeface="body"/>
              </a:rPr>
              <a:t>Customer Segmentation Analysis </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3881718" y="1927412"/>
            <a:ext cx="7273962" cy="4278094"/>
          </a:xfrm>
          <a:prstGeom prst="rect">
            <a:avLst/>
          </a:prstGeom>
          <a:noFill/>
        </p:spPr>
        <p:txBody>
          <a:bodyPr wrap="square" rtlCol="0">
            <a:spAutoFit/>
          </a:bodyPr>
          <a:lstStyle/>
          <a:p>
            <a:pPr algn="just" rtl="0">
              <a:spcAft>
                <a:spcPts val="0"/>
              </a:spcAft>
            </a:pPr>
            <a:r>
              <a:rPr lang="en-US" sz="1800" b="1" i="0" u="none" strike="noStrike" dirty="0">
                <a:solidFill>
                  <a:srgbClr val="212121"/>
                </a:solidFill>
                <a:effectLst/>
                <a:highlight>
                  <a:srgbClr val="FFFFFF"/>
                </a:highlight>
              </a:rPr>
              <a:t>Objective-</a:t>
            </a:r>
          </a:p>
          <a:p>
            <a:pPr algn="just" rtl="0">
              <a:spcAft>
                <a:spcPts val="0"/>
              </a:spcAft>
            </a:pPr>
            <a:r>
              <a:rPr lang="en-US" sz="1400" b="0" i="0" u="none" strike="noStrike" dirty="0">
                <a:solidFill>
                  <a:srgbClr val="212121"/>
                </a:solidFill>
                <a:effectLst/>
                <a:highlight>
                  <a:srgbClr val="FFFFFF"/>
                </a:highlight>
              </a:rPr>
              <a:t>Segment stores or departments based on sales patterns, markdowns, and regional features.</a:t>
            </a:r>
          </a:p>
          <a:p>
            <a:pPr algn="just" rtl="0">
              <a:spcAft>
                <a:spcPts val="0"/>
              </a:spcAft>
            </a:pPr>
            <a:endParaRPr lang="en-US" sz="1400" b="0" i="0" u="none" strike="noStrike" dirty="0">
              <a:solidFill>
                <a:srgbClr val="212121"/>
              </a:solidFill>
              <a:effectLst/>
              <a:highlight>
                <a:srgbClr val="FFFFFF"/>
              </a:highlight>
            </a:endParaRPr>
          </a:p>
          <a:p>
            <a:pPr algn="just" rtl="0">
              <a:spcAft>
                <a:spcPts val="0"/>
              </a:spcAft>
            </a:pPr>
            <a:r>
              <a:rPr lang="en-US" sz="1400" b="0" i="0" u="none" strike="noStrike" dirty="0">
                <a:solidFill>
                  <a:srgbClr val="212121"/>
                </a:solidFill>
                <a:effectLst/>
                <a:highlight>
                  <a:srgbClr val="FFFFFF"/>
                </a:highlight>
              </a:rPr>
              <a:t>Analyze segment-specific trends and characteristics</a:t>
            </a:r>
          </a:p>
          <a:p>
            <a:pPr algn="just" rtl="0">
              <a:spcAft>
                <a:spcPts val="0"/>
              </a:spcAft>
            </a:pPr>
            <a:endParaRPr lang="en-US" sz="1400" dirty="0">
              <a:solidFill>
                <a:srgbClr val="212121"/>
              </a:solidFill>
              <a:highlight>
                <a:srgbClr val="FFFFFF"/>
              </a:highlight>
            </a:endParaRPr>
          </a:p>
          <a:p>
            <a:pPr algn="just" rtl="0">
              <a:spcAft>
                <a:spcPts val="0"/>
              </a:spcAft>
            </a:pPr>
            <a:r>
              <a:rPr lang="en-US" sz="1600" b="1" dirty="0">
                <a:solidFill>
                  <a:srgbClr val="212121"/>
                </a:solidFill>
                <a:highlight>
                  <a:srgbClr val="FFFFFF"/>
                </a:highlight>
              </a:rPr>
              <a:t>What is Segmentation</a:t>
            </a:r>
          </a:p>
          <a:p>
            <a:pPr algn="just" rtl="0">
              <a:spcAft>
                <a:spcPts val="0"/>
              </a:spcAft>
            </a:pPr>
            <a:endParaRPr lang="en-US" sz="1600" b="1" dirty="0">
              <a:effectLst/>
              <a:highlight>
                <a:srgbClr val="FFFFFF"/>
              </a:highlight>
            </a:endParaRPr>
          </a:p>
          <a:p>
            <a:r>
              <a:rPr lang="en-US" sz="1400" dirty="0">
                <a:solidFill>
                  <a:srgbClr val="383838"/>
                </a:solidFill>
                <a:highlight>
                  <a:srgbClr val="FFFFFF"/>
                </a:highlight>
              </a:rPr>
              <a:t>Customer segmentation is a critical marketing strategy that involves dividing a customer base into distinct groups based on specific criteria or characteristics.</a:t>
            </a:r>
          </a:p>
          <a:p>
            <a:endParaRPr lang="en-US" sz="1400" dirty="0">
              <a:solidFill>
                <a:srgbClr val="383838"/>
              </a:solidFill>
              <a:highlight>
                <a:srgbClr val="FFFFFF"/>
              </a:highlight>
            </a:endParaRPr>
          </a:p>
          <a:p>
            <a:r>
              <a:rPr lang="en-US" sz="1600" b="1" i="0" u="none" strike="noStrike" dirty="0">
                <a:solidFill>
                  <a:srgbClr val="383838"/>
                </a:solidFill>
                <a:effectLst/>
              </a:rPr>
              <a:t>Algorithm used for Segmentation in Retail Data</a:t>
            </a:r>
          </a:p>
          <a:p>
            <a:endParaRPr lang="en-US" sz="1600" b="1" dirty="0">
              <a:solidFill>
                <a:srgbClr val="383838"/>
              </a:solidFill>
            </a:endParaRPr>
          </a:p>
          <a:p>
            <a:r>
              <a:rPr lang="en-US" sz="1400" dirty="0"/>
              <a:t>Applied the K-Means Clustering algorithm to segment stores and departments. K-Means Clustering is an unsupervised machine learning technique widely used for grouping data into clusters based on similarity. </a:t>
            </a:r>
            <a:br>
              <a:rPr lang="en-US" sz="1400" dirty="0"/>
            </a:br>
            <a:endParaRPr lang="en-US" sz="1400" dirty="0"/>
          </a:p>
          <a:p>
            <a:br>
              <a:rPr lang="en-US" dirty="0"/>
            </a:br>
            <a:endParaRPr lang="en-IN" dirty="0"/>
          </a:p>
        </p:txBody>
      </p:sp>
      <p:sp>
        <p:nvSpPr>
          <p:cNvPr id="7" name="TextBox 6">
            <a:extLst>
              <a:ext uri="{FF2B5EF4-FFF2-40B4-BE49-F238E27FC236}">
                <a16:creationId xmlns:a16="http://schemas.microsoft.com/office/drawing/2014/main" id="{6A8D85A7-C540-9146-8C14-ADDA4D5898E8}"/>
              </a:ext>
            </a:extLst>
          </p:cNvPr>
          <p:cNvSpPr txBox="1"/>
          <p:nvPr/>
        </p:nvSpPr>
        <p:spPr>
          <a:xfrm>
            <a:off x="107576" y="5217459"/>
            <a:ext cx="3612777" cy="584775"/>
          </a:xfrm>
          <a:prstGeom prst="rect">
            <a:avLst/>
          </a:prstGeom>
          <a:noFill/>
        </p:spPr>
        <p:txBody>
          <a:bodyPr wrap="square" rtlCol="0">
            <a:spAutoFit/>
          </a:bodyPr>
          <a:lstStyle/>
          <a:p>
            <a:pPr algn="ctr"/>
            <a:r>
              <a:rPr lang="en-US" sz="1600" b="1" dirty="0"/>
              <a:t>To identify the best number of clusters, I utilized the Elbow method.</a:t>
            </a:r>
            <a:endParaRPr lang="en-IN" sz="1600" b="1" dirty="0"/>
          </a:p>
        </p:txBody>
      </p:sp>
      <p:pic>
        <p:nvPicPr>
          <p:cNvPr id="7170" name="Picture 2">
            <a:extLst>
              <a:ext uri="{FF2B5EF4-FFF2-40B4-BE49-F238E27FC236}">
                <a16:creationId xmlns:a16="http://schemas.microsoft.com/office/drawing/2014/main" id="{72CF49BC-D2C1-6CF1-A82F-E51E3FB8C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44" y="1927413"/>
            <a:ext cx="3485710" cy="319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559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186927" y="45521"/>
            <a:ext cx="10058400" cy="1450757"/>
          </a:xfrm>
        </p:spPr>
        <p:txBody>
          <a:bodyPr>
            <a:normAutofit fontScale="90000"/>
          </a:bodyPr>
          <a:lstStyle/>
          <a:p>
            <a:pPr algn="ctr"/>
            <a:br>
              <a:rPr lang="en-IN" b="0" i="0" dirty="0">
                <a:solidFill>
                  <a:srgbClr val="1C1C25"/>
                </a:solidFill>
                <a:effectLst/>
                <a:highlight>
                  <a:srgbClr val="FFFFFF"/>
                </a:highlight>
                <a:latin typeface="body"/>
              </a:rPr>
            </a:br>
            <a:r>
              <a:rPr lang="en-IN" sz="4800" b="0" i="0" dirty="0">
                <a:solidFill>
                  <a:srgbClr val="FF0000"/>
                </a:solidFill>
                <a:effectLst/>
                <a:highlight>
                  <a:srgbClr val="FFFFFF"/>
                </a:highlight>
                <a:latin typeface="body"/>
              </a:rPr>
              <a:t>Segmentation Quality Evaluation</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4294093" y="1748118"/>
            <a:ext cx="7557248" cy="6524863"/>
          </a:xfrm>
          <a:prstGeom prst="rect">
            <a:avLst/>
          </a:prstGeom>
          <a:noFill/>
        </p:spPr>
        <p:txBody>
          <a:bodyPr wrap="square" rtlCol="0">
            <a:spAutoFit/>
          </a:bodyPr>
          <a:lstStyle/>
          <a:p>
            <a:pPr algn="just" rtl="0">
              <a:spcAft>
                <a:spcPts val="0"/>
              </a:spcAft>
            </a:pPr>
            <a:r>
              <a:rPr lang="en-US" sz="1800" b="1" i="0" u="none" strike="noStrike" dirty="0">
                <a:solidFill>
                  <a:srgbClr val="212121"/>
                </a:solidFill>
                <a:effectLst/>
                <a:highlight>
                  <a:srgbClr val="FFFFFF"/>
                </a:highlight>
              </a:rPr>
              <a:t>Objective-</a:t>
            </a:r>
          </a:p>
          <a:p>
            <a:pPr algn="just" rtl="0">
              <a:spcAft>
                <a:spcPts val="0"/>
              </a:spcAft>
            </a:pPr>
            <a:r>
              <a:rPr lang="en-US" sz="1400" b="0" i="0" u="none" strike="noStrike" dirty="0">
                <a:solidFill>
                  <a:srgbClr val="212121"/>
                </a:solidFill>
                <a:effectLst/>
                <a:highlight>
                  <a:srgbClr val="FFFFFF"/>
                </a:highlight>
              </a:rPr>
              <a:t>Evaluate the effectiveness of the customer segmentation.</a:t>
            </a:r>
          </a:p>
          <a:p>
            <a:pPr algn="just" rtl="0">
              <a:spcAft>
                <a:spcPts val="0"/>
              </a:spcAft>
            </a:pPr>
            <a:endParaRPr lang="en-US" sz="1400" b="0" i="0" u="none" strike="noStrike" dirty="0">
              <a:solidFill>
                <a:srgbClr val="212121"/>
              </a:solidFill>
              <a:effectLst/>
              <a:highlight>
                <a:srgbClr val="FFFFFF"/>
              </a:highlight>
            </a:endParaRPr>
          </a:p>
          <a:p>
            <a:pPr algn="just" rtl="0">
              <a:spcAft>
                <a:spcPts val="0"/>
              </a:spcAft>
            </a:pPr>
            <a:r>
              <a:rPr lang="en-US" sz="1400" b="0" i="0" u="none" strike="noStrike" dirty="0">
                <a:solidFill>
                  <a:srgbClr val="212121"/>
                </a:solidFill>
                <a:effectLst/>
                <a:highlight>
                  <a:srgbClr val="FFFFFF"/>
                </a:highlight>
              </a:rPr>
              <a:t>Use metrics to assess the quality of segments in terms of homogeneity and separation.</a:t>
            </a:r>
          </a:p>
          <a:p>
            <a:pPr algn="just" rtl="0">
              <a:spcAft>
                <a:spcPts val="0"/>
              </a:spcAft>
            </a:pPr>
            <a:endParaRPr lang="en-US" sz="1400" dirty="0">
              <a:solidFill>
                <a:srgbClr val="212121"/>
              </a:solidFill>
              <a:highlight>
                <a:srgbClr val="FFFFFF"/>
              </a:highlight>
            </a:endParaRPr>
          </a:p>
          <a:p>
            <a:pPr algn="just" rtl="0">
              <a:spcAft>
                <a:spcPts val="0"/>
              </a:spcAft>
            </a:pPr>
            <a:r>
              <a:rPr lang="en-US" sz="1600" b="1" dirty="0">
                <a:solidFill>
                  <a:srgbClr val="212121"/>
                </a:solidFill>
                <a:highlight>
                  <a:srgbClr val="FFFFFF"/>
                </a:highlight>
              </a:rPr>
              <a:t>Significance of Segmentation Quality Evaluation</a:t>
            </a:r>
          </a:p>
          <a:p>
            <a:pPr algn="just" rtl="0">
              <a:spcAft>
                <a:spcPts val="0"/>
              </a:spcAft>
            </a:pPr>
            <a:endParaRPr lang="en-US" sz="1600" b="1" dirty="0">
              <a:effectLst/>
              <a:highlight>
                <a:srgbClr val="FFFFFF"/>
              </a:highlight>
            </a:endParaRPr>
          </a:p>
          <a:p>
            <a:pPr algn="just" rtl="0">
              <a:spcAft>
                <a:spcPts val="0"/>
              </a:spcAft>
            </a:pPr>
            <a:r>
              <a:rPr lang="en-US" sz="1400" dirty="0">
                <a:effectLst/>
                <a:highlight>
                  <a:srgbClr val="FFFFFF"/>
                </a:highlight>
              </a:rPr>
              <a:t>The significance of segment quality evaluation lies in its ability to assess the effectiveness of clustering techniques in partitioning data into meaningful groups. It allows us to measure how well the clusters represent the underlying structure of the data and how distinct they are from each other. </a:t>
            </a:r>
          </a:p>
          <a:p>
            <a:pPr algn="just" rtl="0">
              <a:spcAft>
                <a:spcPts val="0"/>
              </a:spcAft>
            </a:pPr>
            <a:endParaRPr lang="en-US" sz="1400" dirty="0">
              <a:effectLst/>
              <a:highlight>
                <a:srgbClr val="FFFFFF"/>
              </a:highlight>
            </a:endParaRPr>
          </a:p>
          <a:p>
            <a:pPr algn="just" rtl="0">
              <a:spcAft>
                <a:spcPts val="0"/>
              </a:spcAft>
            </a:pPr>
            <a:r>
              <a:rPr lang="en-US" sz="1400" dirty="0">
                <a:effectLst/>
                <a:highlight>
                  <a:srgbClr val="FFFFFF"/>
                </a:highlight>
              </a:rPr>
              <a:t>This information is crucial for making informed decisions and drawing actionable insights from the clustered data, such as personalized marketing strategies</a:t>
            </a:r>
          </a:p>
          <a:p>
            <a:pPr algn="just" rtl="0">
              <a:spcAft>
                <a:spcPts val="0"/>
              </a:spcAft>
            </a:pPr>
            <a:endParaRPr lang="en-US" sz="1200" dirty="0">
              <a:effectLst/>
              <a:highlight>
                <a:srgbClr val="FFFFFF"/>
              </a:highlight>
            </a:endParaRPr>
          </a:p>
          <a:p>
            <a:r>
              <a:rPr lang="en-US" sz="1600" b="1" i="0" u="none" strike="noStrike" dirty="0">
                <a:solidFill>
                  <a:srgbClr val="383838"/>
                </a:solidFill>
                <a:effectLst/>
              </a:rPr>
              <a:t>Metric used for Segmentation Quality Evaluation in Retail Data</a:t>
            </a:r>
          </a:p>
          <a:p>
            <a:endParaRPr lang="en-US" sz="1600" b="1" i="0" u="none" strike="noStrike" dirty="0">
              <a:solidFill>
                <a:srgbClr val="383838"/>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rPr>
              <a:t>U</a:t>
            </a:r>
            <a:r>
              <a:rPr kumimoji="0" lang="en-US" altLang="en-US" sz="1400" b="0" i="0" u="none" strike="noStrike" cap="none" normalizeH="0" baseline="0" dirty="0">
                <a:ln>
                  <a:noFill/>
                </a:ln>
                <a:solidFill>
                  <a:srgbClr val="000000"/>
                </a:solidFill>
                <a:effectLst/>
              </a:rPr>
              <a:t>tilized the silhouette score metric to evaluate the quality of segments and select the most suitable cluster configuration.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rPr>
              <a:t>A silhouette score closer to 1 indicates better segmentation quality, and after analysis, we determined the optimal number of clusters to be 4 for both store and department segments.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000000"/>
                </a:solidFill>
                <a:effectLst/>
                <a:latin typeface="+mj-lt"/>
              </a:rPr>
            </a:br>
            <a:endParaRPr kumimoji="0" lang="en-US" altLang="en-US" sz="1600" b="0" i="0" u="none" strike="noStrike" cap="none" normalizeH="0" baseline="0" dirty="0">
              <a:ln>
                <a:noFill/>
              </a:ln>
              <a:solidFill>
                <a:schemeClr val="tx1"/>
              </a:solidFill>
              <a:effectLst/>
              <a:latin typeface="+mj-lt"/>
            </a:endParaRPr>
          </a:p>
          <a:p>
            <a:endParaRPr lang="en-US" sz="1600" b="1" i="0" u="none" strike="noStrike" dirty="0">
              <a:solidFill>
                <a:srgbClr val="383838"/>
              </a:solidFill>
              <a:effectLst/>
            </a:endParaRPr>
          </a:p>
          <a:p>
            <a:endParaRPr lang="en-US" sz="1600" b="1" dirty="0">
              <a:solidFill>
                <a:srgbClr val="383838"/>
              </a:solidFill>
            </a:endParaRPr>
          </a:p>
          <a:p>
            <a:br>
              <a:rPr lang="en-US" sz="1400" dirty="0"/>
            </a:br>
            <a:endParaRPr lang="en-US" sz="1400" dirty="0"/>
          </a:p>
          <a:p>
            <a:br>
              <a:rPr lang="en-US" dirty="0"/>
            </a:br>
            <a:endParaRPr lang="en-IN" dirty="0"/>
          </a:p>
        </p:txBody>
      </p:sp>
      <p:sp>
        <p:nvSpPr>
          <p:cNvPr id="7" name="TextBox 6">
            <a:extLst>
              <a:ext uri="{FF2B5EF4-FFF2-40B4-BE49-F238E27FC236}">
                <a16:creationId xmlns:a16="http://schemas.microsoft.com/office/drawing/2014/main" id="{6A8D85A7-C540-9146-8C14-ADDA4D5898E8}"/>
              </a:ext>
            </a:extLst>
          </p:cNvPr>
          <p:cNvSpPr txBox="1"/>
          <p:nvPr/>
        </p:nvSpPr>
        <p:spPr>
          <a:xfrm>
            <a:off x="636493" y="5496691"/>
            <a:ext cx="3083859" cy="584775"/>
          </a:xfrm>
          <a:prstGeom prst="rect">
            <a:avLst/>
          </a:prstGeom>
          <a:noFill/>
        </p:spPr>
        <p:txBody>
          <a:bodyPr wrap="square" rtlCol="0">
            <a:spAutoFit/>
          </a:bodyPr>
          <a:lstStyle/>
          <a:p>
            <a:pPr algn="ctr"/>
            <a:r>
              <a:rPr lang="en-US" sz="1600" b="1" dirty="0"/>
              <a:t>The optimal number of cluster is 4 according to silhouette score</a:t>
            </a:r>
            <a:endParaRPr lang="en-IN" sz="1600" b="1" dirty="0"/>
          </a:p>
        </p:txBody>
      </p:sp>
      <p:pic>
        <p:nvPicPr>
          <p:cNvPr id="8194" name="Picture 2">
            <a:extLst>
              <a:ext uri="{FF2B5EF4-FFF2-40B4-BE49-F238E27FC236}">
                <a16:creationId xmlns:a16="http://schemas.microsoft.com/office/drawing/2014/main" id="{1A579DE2-96E8-73EA-3935-055C93D57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30" y="1837144"/>
            <a:ext cx="3930069" cy="12096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pic>
        <p:nvPicPr>
          <p:cNvPr id="8199" name="Picture 7">
            <a:extLst>
              <a:ext uri="{FF2B5EF4-FFF2-40B4-BE49-F238E27FC236}">
                <a16:creationId xmlns:a16="http://schemas.microsoft.com/office/drawing/2014/main" id="{6B09C2C0-9030-F2F1-8BCB-5A20B5976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894" y="3062080"/>
            <a:ext cx="3930068" cy="1209675"/>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a:extLst>
              <a:ext uri="{FF2B5EF4-FFF2-40B4-BE49-F238E27FC236}">
                <a16:creationId xmlns:a16="http://schemas.microsoft.com/office/drawing/2014/main" id="{8EBBF89F-F1D3-3D01-3BE7-A63814AB23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30" y="4271755"/>
            <a:ext cx="3946232" cy="120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353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186927" y="45521"/>
            <a:ext cx="10058400" cy="1450757"/>
          </a:xfrm>
        </p:spPr>
        <p:txBody>
          <a:bodyPr>
            <a:normAutofit fontScale="90000"/>
          </a:bodyPr>
          <a:lstStyle/>
          <a:p>
            <a:pPr algn="ctr"/>
            <a:br>
              <a:rPr lang="en-IN" b="0" i="0" dirty="0">
                <a:solidFill>
                  <a:srgbClr val="1C1C25"/>
                </a:solidFill>
                <a:effectLst/>
                <a:highlight>
                  <a:srgbClr val="FFFFFF"/>
                </a:highlight>
                <a:latin typeface="body"/>
              </a:rPr>
            </a:br>
            <a:r>
              <a:rPr lang="en-IN" b="0" i="0" dirty="0">
                <a:solidFill>
                  <a:srgbClr val="FF0000"/>
                </a:solidFill>
                <a:effectLst/>
                <a:highlight>
                  <a:srgbClr val="FFFFFF"/>
                </a:highlight>
                <a:latin typeface="body"/>
              </a:rPr>
              <a:t>Personalization Strategies </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3908612" y="1748118"/>
            <a:ext cx="7942729" cy="6524863"/>
          </a:xfrm>
          <a:prstGeom prst="rect">
            <a:avLst/>
          </a:prstGeom>
          <a:noFill/>
        </p:spPr>
        <p:txBody>
          <a:bodyPr wrap="square" rtlCol="0">
            <a:spAutoFit/>
          </a:bodyPr>
          <a:lstStyle/>
          <a:p>
            <a:pPr algn="just" rtl="0">
              <a:spcAft>
                <a:spcPts val="0"/>
              </a:spcAft>
            </a:pPr>
            <a:r>
              <a:rPr lang="en-US" sz="1800" b="1" i="0" u="none" strike="noStrike" dirty="0">
                <a:solidFill>
                  <a:srgbClr val="212121"/>
                </a:solidFill>
                <a:effectLst/>
                <a:highlight>
                  <a:srgbClr val="FFFFFF"/>
                </a:highlight>
              </a:rPr>
              <a:t>Objective-</a:t>
            </a:r>
          </a:p>
          <a:p>
            <a:pPr algn="just" rtl="0">
              <a:spcAft>
                <a:spcPts val="0"/>
              </a:spcAft>
            </a:pPr>
            <a:r>
              <a:rPr lang="en-US" sz="1400" b="0" i="0" u="none" strike="noStrike" dirty="0">
                <a:solidFill>
                  <a:srgbClr val="212121"/>
                </a:solidFill>
                <a:effectLst/>
                <a:highlight>
                  <a:srgbClr val="FFFFFF"/>
                </a:highlight>
              </a:rPr>
              <a:t>Develop personalized marketing strategies based on the store and department segments.</a:t>
            </a:r>
          </a:p>
          <a:p>
            <a:pPr algn="just" rtl="0">
              <a:spcAft>
                <a:spcPts val="0"/>
              </a:spcAft>
            </a:pPr>
            <a:endParaRPr lang="en-US" sz="1400" b="0" i="0" u="none" strike="noStrike" dirty="0">
              <a:solidFill>
                <a:srgbClr val="212121"/>
              </a:solidFill>
              <a:effectLst/>
              <a:highlight>
                <a:srgbClr val="FFFFFF"/>
              </a:highlight>
            </a:endParaRPr>
          </a:p>
          <a:p>
            <a:pPr algn="just" rtl="0">
              <a:spcAft>
                <a:spcPts val="0"/>
              </a:spcAft>
            </a:pPr>
            <a:r>
              <a:rPr lang="en-US" sz="1400" b="0" i="0" u="none" strike="noStrike" dirty="0">
                <a:solidFill>
                  <a:srgbClr val="212121"/>
                </a:solidFill>
                <a:effectLst/>
                <a:highlight>
                  <a:srgbClr val="FFFFFF"/>
                </a:highlight>
              </a:rPr>
              <a:t>Propose inventory management strategies tailored to store and department needs.</a:t>
            </a:r>
          </a:p>
          <a:p>
            <a:pPr algn="just" rtl="0">
              <a:spcAft>
                <a:spcPts val="0"/>
              </a:spcAft>
            </a:pPr>
            <a:endParaRPr lang="en-US" sz="1400" dirty="0">
              <a:solidFill>
                <a:srgbClr val="212121"/>
              </a:solidFill>
              <a:highlight>
                <a:srgbClr val="FFFFFF"/>
              </a:highlight>
            </a:endParaRPr>
          </a:p>
          <a:p>
            <a:pPr algn="just" rtl="0">
              <a:spcAft>
                <a:spcPts val="0"/>
              </a:spcAft>
            </a:pPr>
            <a:r>
              <a:rPr lang="en-US" sz="1600" b="1" dirty="0">
                <a:solidFill>
                  <a:srgbClr val="212121"/>
                </a:solidFill>
                <a:highlight>
                  <a:srgbClr val="FFFFFF"/>
                </a:highlight>
              </a:rPr>
              <a:t>Significance of Personalization Strategies</a:t>
            </a:r>
          </a:p>
          <a:p>
            <a:pPr algn="just" rtl="0">
              <a:spcAft>
                <a:spcPts val="0"/>
              </a:spcAft>
            </a:pPr>
            <a:endParaRPr lang="en-US" sz="1600" b="1" dirty="0">
              <a:effectLst/>
              <a:highlight>
                <a:srgbClr val="FFFFFF"/>
              </a:highlight>
            </a:endParaRPr>
          </a:p>
          <a:p>
            <a:pPr algn="just" rtl="0">
              <a:spcAft>
                <a:spcPts val="0"/>
              </a:spcAft>
            </a:pPr>
            <a:r>
              <a:rPr lang="en-US" sz="1400" dirty="0">
                <a:effectLst/>
                <a:highlight>
                  <a:srgbClr val="FFFFFF"/>
                </a:highlight>
              </a:rPr>
              <a:t>The significance of personalization strategies lies in their ability to tailor products, services, and marketing efforts to meet the specific needs and preferences of individual customers. By personalizing interactions and experiences, businesses can enhance customer satisfaction, loyalty, and engagement.</a:t>
            </a:r>
          </a:p>
          <a:p>
            <a:pPr algn="just" rtl="0">
              <a:spcAft>
                <a:spcPts val="0"/>
              </a:spcAft>
            </a:pPr>
            <a:endParaRPr lang="en-US" sz="1200" dirty="0">
              <a:effectLst/>
              <a:highlight>
                <a:srgbClr val="FFFFFF"/>
              </a:highlight>
            </a:endParaRPr>
          </a:p>
          <a:p>
            <a:r>
              <a:rPr lang="en-US" sz="1600" b="1" i="0" u="none" strike="noStrike" dirty="0">
                <a:solidFill>
                  <a:srgbClr val="383838"/>
                </a:solidFill>
                <a:effectLst/>
              </a:rPr>
              <a:t>Significance of Inventory management Strategies</a:t>
            </a:r>
          </a:p>
          <a:p>
            <a:endParaRPr lang="en-US" sz="1600" b="1" dirty="0">
              <a:solidFill>
                <a:srgbClr val="383838"/>
              </a:solidFill>
            </a:endParaRPr>
          </a:p>
          <a:p>
            <a:r>
              <a:rPr lang="en-US" sz="1400" i="0" u="none" strike="noStrike" dirty="0">
                <a:solidFill>
                  <a:srgbClr val="383838"/>
                </a:solidFill>
                <a:effectLst/>
              </a:rPr>
              <a:t>Inventory management strategies are significant for several reasons:</a:t>
            </a:r>
          </a:p>
          <a:p>
            <a:endParaRPr lang="en-US" sz="1400" i="0" u="none" strike="noStrike" dirty="0">
              <a:solidFill>
                <a:srgbClr val="383838"/>
              </a:solidFill>
              <a:effectLst/>
            </a:endParaRPr>
          </a:p>
          <a:p>
            <a:r>
              <a:rPr lang="en-US" sz="1400" i="0" u="none" strike="noStrike" dirty="0">
                <a:solidFill>
                  <a:srgbClr val="383838"/>
                </a:solidFill>
                <a:effectLst/>
              </a:rPr>
              <a:t>Cost Optimization: Effective inventory management helps minimize storage costs by preventing overstocking or stockouts, thus optimizing inventory levels and reducing holding costs.</a:t>
            </a:r>
          </a:p>
          <a:p>
            <a:endParaRPr lang="en-US" sz="1400" i="0" u="none" strike="noStrike" dirty="0">
              <a:solidFill>
                <a:srgbClr val="383838"/>
              </a:solidFill>
              <a:effectLst/>
            </a:endParaRPr>
          </a:p>
          <a:p>
            <a:r>
              <a:rPr lang="en-US" sz="1400" i="0" u="none" strike="noStrike" dirty="0">
                <a:solidFill>
                  <a:srgbClr val="383838"/>
                </a:solidFill>
                <a:effectLst/>
              </a:rPr>
              <a:t>Improved Cash Flow: By maintaining optimal inventory levels, businesses can free up capital that would otherwise be tied up in excess inventory, leading to improved cash flow and liquidity.</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000000"/>
                </a:solidFill>
                <a:effectLst/>
                <a:latin typeface="+mj-lt"/>
              </a:rPr>
            </a:br>
            <a:endParaRPr kumimoji="0" lang="en-US" altLang="en-US" sz="1600" b="0" i="0" u="none" strike="noStrike" cap="none" normalizeH="0" baseline="0" dirty="0">
              <a:ln>
                <a:noFill/>
              </a:ln>
              <a:solidFill>
                <a:schemeClr val="tx1"/>
              </a:solidFill>
              <a:effectLst/>
              <a:latin typeface="+mj-lt"/>
            </a:endParaRPr>
          </a:p>
          <a:p>
            <a:endParaRPr lang="en-US" sz="1600" b="1" i="0" u="none" strike="noStrike" dirty="0">
              <a:solidFill>
                <a:srgbClr val="383838"/>
              </a:solidFill>
              <a:effectLst/>
            </a:endParaRPr>
          </a:p>
          <a:p>
            <a:endParaRPr lang="en-US" sz="1600" b="1" dirty="0">
              <a:solidFill>
                <a:srgbClr val="383838"/>
              </a:solidFill>
            </a:endParaRPr>
          </a:p>
          <a:p>
            <a:br>
              <a:rPr lang="en-US" sz="1400" dirty="0"/>
            </a:br>
            <a:endParaRPr lang="en-US" sz="1400" dirty="0"/>
          </a:p>
          <a:p>
            <a:br>
              <a:rPr lang="en-US" dirty="0"/>
            </a:br>
            <a:endParaRPr lang="en-IN" dirty="0"/>
          </a:p>
        </p:txBody>
      </p:sp>
      <p:sp>
        <p:nvSpPr>
          <p:cNvPr id="7" name="TextBox 6">
            <a:extLst>
              <a:ext uri="{FF2B5EF4-FFF2-40B4-BE49-F238E27FC236}">
                <a16:creationId xmlns:a16="http://schemas.microsoft.com/office/drawing/2014/main" id="{6A8D85A7-C540-9146-8C14-ADDA4D5898E8}"/>
              </a:ext>
            </a:extLst>
          </p:cNvPr>
          <p:cNvSpPr txBox="1"/>
          <p:nvPr/>
        </p:nvSpPr>
        <p:spPr>
          <a:xfrm>
            <a:off x="528917" y="3429000"/>
            <a:ext cx="3083859" cy="338554"/>
          </a:xfrm>
          <a:prstGeom prst="rect">
            <a:avLst/>
          </a:prstGeom>
          <a:noFill/>
        </p:spPr>
        <p:txBody>
          <a:bodyPr wrap="square" rtlCol="0">
            <a:spAutoFit/>
          </a:bodyPr>
          <a:lstStyle/>
          <a:p>
            <a:pPr algn="ctr"/>
            <a:r>
              <a:rPr lang="en-US" sz="1600" b="1" dirty="0"/>
              <a:t>Store Segments Plot</a:t>
            </a:r>
            <a:endParaRPr lang="en-IN" sz="1600" b="1" dirty="0"/>
          </a:p>
        </p:txBody>
      </p:sp>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pic>
        <p:nvPicPr>
          <p:cNvPr id="9218" name="Picture 2">
            <a:extLst>
              <a:ext uri="{FF2B5EF4-FFF2-40B4-BE49-F238E27FC236}">
                <a16:creationId xmlns:a16="http://schemas.microsoft.com/office/drawing/2014/main" id="{85F05D39-6B7F-CDBB-D919-2BE13F8BB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59" y="1876426"/>
            <a:ext cx="3567953" cy="155257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701BDA5-851F-6F19-D587-C8C7C4B19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74" y="4013775"/>
            <a:ext cx="3505338" cy="15525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160985-F3E0-FCDF-C875-3E4633DD2F6A}"/>
              </a:ext>
            </a:extLst>
          </p:cNvPr>
          <p:cNvSpPr txBox="1"/>
          <p:nvPr/>
        </p:nvSpPr>
        <p:spPr>
          <a:xfrm>
            <a:off x="627529" y="5812571"/>
            <a:ext cx="3083859" cy="338554"/>
          </a:xfrm>
          <a:prstGeom prst="rect">
            <a:avLst/>
          </a:prstGeom>
          <a:noFill/>
        </p:spPr>
        <p:txBody>
          <a:bodyPr wrap="square" rtlCol="0">
            <a:spAutoFit/>
          </a:bodyPr>
          <a:lstStyle/>
          <a:p>
            <a:pPr algn="ctr"/>
            <a:r>
              <a:rPr lang="en-US" sz="1600" b="1" dirty="0"/>
              <a:t>Department Segments Plot</a:t>
            </a:r>
            <a:endParaRPr lang="en-IN" sz="1600" b="1" dirty="0"/>
          </a:p>
        </p:txBody>
      </p:sp>
    </p:spTree>
    <p:extLst>
      <p:ext uri="{BB962C8B-B14F-4D97-AF65-F5344CB8AC3E}">
        <p14:creationId xmlns:p14="http://schemas.microsoft.com/office/powerpoint/2010/main" val="1961674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186927" y="45521"/>
            <a:ext cx="10058400" cy="1450757"/>
          </a:xfrm>
        </p:spPr>
        <p:txBody>
          <a:bodyPr>
            <a:normAutofit fontScale="90000"/>
          </a:bodyPr>
          <a:lstStyle/>
          <a:p>
            <a:pPr algn="ctr"/>
            <a:br>
              <a:rPr lang="en-IN" b="0" i="0" dirty="0">
                <a:solidFill>
                  <a:srgbClr val="1C1C25"/>
                </a:solidFill>
                <a:effectLst/>
                <a:highlight>
                  <a:srgbClr val="FFFFFF"/>
                </a:highlight>
                <a:latin typeface="body"/>
              </a:rPr>
            </a:br>
            <a:r>
              <a:rPr lang="en-IN" b="0" i="0" dirty="0">
                <a:solidFill>
                  <a:srgbClr val="FF0000"/>
                </a:solidFill>
                <a:effectLst/>
                <a:highlight>
                  <a:srgbClr val="FFFFFF"/>
                </a:highlight>
                <a:latin typeface="body"/>
              </a:rPr>
              <a:t>Personalization Strategies for Store Segments</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367552" y="1748118"/>
            <a:ext cx="6200887" cy="7263527"/>
          </a:xfrm>
          <a:prstGeom prst="rect">
            <a:avLst/>
          </a:prstGeom>
          <a:noFill/>
        </p:spPr>
        <p:txBody>
          <a:bodyPr wrap="square" rtlCol="0">
            <a:spAutoFit/>
          </a:bodyPr>
          <a:lstStyle/>
          <a:p>
            <a:pPr algn="just" rtl="0">
              <a:spcAft>
                <a:spcPts val="0"/>
              </a:spcAft>
            </a:pPr>
            <a:r>
              <a:rPr lang="en-US" sz="1600" b="1" dirty="0">
                <a:solidFill>
                  <a:srgbClr val="212121"/>
                </a:solidFill>
                <a:highlight>
                  <a:srgbClr val="FFFFFF"/>
                </a:highlight>
              </a:rPr>
              <a:t>Personalization Strategies for Store Segments</a:t>
            </a:r>
          </a:p>
          <a:p>
            <a:pPr algn="just" rtl="0">
              <a:spcAft>
                <a:spcPts val="0"/>
              </a:spcAft>
            </a:pPr>
            <a:r>
              <a:rPr lang="en-US" sz="1400" b="1" dirty="0">
                <a:effectLst/>
                <a:highlight>
                  <a:srgbClr val="FFFFFF"/>
                </a:highlight>
              </a:rPr>
              <a:t>Cluster 0: Premium Space Retailers &amp; Sizeable Luxury Stores</a:t>
            </a:r>
          </a:p>
          <a:p>
            <a:pPr marL="171450" indent="-171450" algn="just" rtl="0">
              <a:spcAft>
                <a:spcPts val="0"/>
              </a:spcAft>
              <a:buFont typeface="Arial" panose="020B0604020202020204" pitchFamily="34" charset="0"/>
              <a:buChar char="•"/>
            </a:pPr>
            <a:r>
              <a:rPr lang="en-US" sz="1400" dirty="0">
                <a:effectLst/>
                <a:highlight>
                  <a:srgbClr val="FFFFFF"/>
                </a:highlight>
              </a:rPr>
              <a:t>Marketing campaigns should highlight the spaciousness and luxury ambiance of the stores.</a:t>
            </a:r>
          </a:p>
          <a:p>
            <a:pPr marL="171450" indent="-171450" algn="just" rtl="0">
              <a:spcAft>
                <a:spcPts val="0"/>
              </a:spcAft>
              <a:buFont typeface="Arial" panose="020B0604020202020204" pitchFamily="34" charset="0"/>
              <a:buChar char="•"/>
            </a:pPr>
            <a:r>
              <a:rPr lang="en-US" sz="1400" dirty="0">
                <a:effectLst/>
                <a:highlight>
                  <a:srgbClr val="FFFFFF"/>
                </a:highlight>
              </a:rPr>
              <a:t>Emphasize premium product lines and exclusive offerings to attract affluent customers.</a:t>
            </a:r>
          </a:p>
          <a:p>
            <a:pPr algn="just" rtl="0">
              <a:spcAft>
                <a:spcPts val="0"/>
              </a:spcAft>
            </a:pPr>
            <a:r>
              <a:rPr lang="en-US" sz="1400" b="1" dirty="0">
                <a:highlight>
                  <a:srgbClr val="FFFFFF"/>
                </a:highlight>
              </a:rPr>
              <a:t>Cluster 1: Value-Oriented Stores</a:t>
            </a:r>
          </a:p>
          <a:p>
            <a:pPr marL="171450" indent="-171450" algn="just" rtl="0">
              <a:spcAft>
                <a:spcPts val="0"/>
              </a:spcAft>
              <a:buFont typeface="Arial" panose="020B0604020202020204" pitchFamily="34" charset="0"/>
              <a:buChar char="•"/>
            </a:pPr>
            <a:r>
              <a:rPr lang="en-US" sz="1400" dirty="0">
                <a:highlight>
                  <a:srgbClr val="FFFFFF"/>
                </a:highlight>
              </a:rPr>
              <a:t>Focus marketing efforts on value-conscious consumers by highlighting competitive pricing and promotions.</a:t>
            </a:r>
          </a:p>
          <a:p>
            <a:pPr marL="171450" indent="-171450" algn="just" rtl="0">
              <a:spcAft>
                <a:spcPts val="0"/>
              </a:spcAft>
              <a:buFont typeface="Arial" panose="020B0604020202020204" pitchFamily="34" charset="0"/>
              <a:buChar char="•"/>
            </a:pPr>
            <a:r>
              <a:rPr lang="en-US" sz="1400" dirty="0">
                <a:highlight>
                  <a:srgbClr val="FFFFFF"/>
                </a:highlight>
              </a:rPr>
              <a:t>Leverage social media platforms and targeted digital advertising to reach budget-conscious shoppers.</a:t>
            </a:r>
          </a:p>
          <a:p>
            <a:pPr algn="just" rtl="0">
              <a:spcAft>
                <a:spcPts val="0"/>
              </a:spcAft>
            </a:pPr>
            <a:r>
              <a:rPr lang="en-US" sz="1400" b="1" dirty="0">
                <a:effectLst/>
                <a:highlight>
                  <a:srgbClr val="FFFFFF"/>
                </a:highlight>
              </a:rPr>
              <a:t>Cluster 2: Budget-Friendly Stores</a:t>
            </a:r>
          </a:p>
          <a:p>
            <a:pPr marL="285750" indent="-285750" algn="just" rtl="0">
              <a:spcAft>
                <a:spcPts val="0"/>
              </a:spcAft>
              <a:buFont typeface="Arial" panose="020B0604020202020204" pitchFamily="34" charset="0"/>
              <a:buChar char="•"/>
            </a:pPr>
            <a:r>
              <a:rPr lang="en-US" sz="1400" dirty="0">
                <a:effectLst/>
                <a:highlight>
                  <a:srgbClr val="FFFFFF"/>
                </a:highlight>
              </a:rPr>
              <a:t>Promote budget-friendly product lines and emphasize affordability in marketing messaging.</a:t>
            </a:r>
          </a:p>
          <a:p>
            <a:pPr marL="285750" indent="-285750" algn="just" rtl="0">
              <a:spcAft>
                <a:spcPts val="0"/>
              </a:spcAft>
              <a:buFont typeface="Arial" panose="020B0604020202020204" pitchFamily="34" charset="0"/>
              <a:buChar char="•"/>
            </a:pPr>
            <a:r>
              <a:rPr lang="en-US" sz="1400" dirty="0">
                <a:effectLst/>
                <a:highlight>
                  <a:srgbClr val="FFFFFF"/>
                </a:highlight>
              </a:rPr>
              <a:t>Utilize cost-effective marketing channels such as email campaigns and local advertising.</a:t>
            </a:r>
          </a:p>
          <a:p>
            <a:pPr algn="just" rtl="0">
              <a:spcAft>
                <a:spcPts val="0"/>
              </a:spcAft>
            </a:pPr>
            <a:r>
              <a:rPr lang="en-US" sz="1400" b="1" dirty="0">
                <a:effectLst/>
                <a:highlight>
                  <a:srgbClr val="FFFFFF"/>
                </a:highlight>
              </a:rPr>
              <a:t>Cluster 3: Compact Elegance Stores</a:t>
            </a:r>
          </a:p>
          <a:p>
            <a:pPr marL="285750" indent="-285750" algn="just" rtl="0">
              <a:spcAft>
                <a:spcPts val="0"/>
              </a:spcAft>
              <a:buFont typeface="Arial" panose="020B0604020202020204" pitchFamily="34" charset="0"/>
              <a:buChar char="•"/>
            </a:pPr>
            <a:r>
              <a:rPr lang="en-US" sz="1400" dirty="0">
                <a:effectLst/>
                <a:highlight>
                  <a:srgbClr val="FFFFFF"/>
                </a:highlight>
              </a:rPr>
              <a:t>Position the stores as boutique destinations offering curated selections of premium products.</a:t>
            </a:r>
          </a:p>
          <a:p>
            <a:pPr marL="285750" indent="-285750" algn="just" rtl="0">
              <a:spcAft>
                <a:spcPts val="0"/>
              </a:spcAft>
              <a:buFont typeface="Arial" panose="020B0604020202020204" pitchFamily="34" charset="0"/>
              <a:buChar char="•"/>
            </a:pPr>
            <a:r>
              <a:rPr lang="en-US" sz="1400" dirty="0">
                <a:effectLst/>
                <a:highlight>
                  <a:srgbClr val="FFFFFF"/>
                </a:highlight>
              </a:rPr>
              <a:t>Highlight the elegance and sophistication of the store ambiance in marketing materials.</a:t>
            </a:r>
          </a:p>
          <a:p>
            <a:pPr algn="just" rtl="0">
              <a:spcAft>
                <a:spcPts val="0"/>
              </a:spcAft>
            </a:pPr>
            <a:endParaRPr lang="en-US" sz="1400" dirty="0">
              <a:effectLst/>
              <a:highlight>
                <a:srgbClr val="FFFFFF"/>
              </a:highlight>
            </a:endParaRPr>
          </a:p>
          <a:p>
            <a:pPr algn="just" rtl="0">
              <a:spcAft>
                <a:spcPts val="0"/>
              </a:spcAft>
            </a:pPr>
            <a:endParaRPr lang="en-US" sz="1200" dirty="0">
              <a:effectLst/>
              <a:highlight>
                <a:srgbClr val="FFFFFF"/>
              </a:highligh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000000"/>
                </a:solidFill>
                <a:effectLst/>
                <a:latin typeface="+mj-lt"/>
              </a:rPr>
            </a:br>
            <a:endParaRPr kumimoji="0" lang="en-US" altLang="en-US" sz="1600" b="0" i="0" u="none" strike="noStrike" cap="none" normalizeH="0" baseline="0" dirty="0">
              <a:ln>
                <a:noFill/>
              </a:ln>
              <a:solidFill>
                <a:schemeClr val="tx1"/>
              </a:solidFill>
              <a:effectLst/>
              <a:latin typeface="+mj-lt"/>
            </a:endParaRPr>
          </a:p>
          <a:p>
            <a:endParaRPr lang="en-US" sz="1600" b="1" i="0" u="none" strike="noStrike" dirty="0">
              <a:solidFill>
                <a:srgbClr val="383838"/>
              </a:solidFill>
              <a:effectLst/>
            </a:endParaRPr>
          </a:p>
          <a:p>
            <a:endParaRPr lang="en-US" sz="1600" b="1" dirty="0">
              <a:solidFill>
                <a:srgbClr val="383838"/>
              </a:solidFill>
            </a:endParaRPr>
          </a:p>
          <a:p>
            <a:br>
              <a:rPr lang="en-US" sz="1400" dirty="0"/>
            </a:br>
            <a:endParaRPr lang="en-US" sz="1400" dirty="0"/>
          </a:p>
          <a:p>
            <a:br>
              <a:rPr lang="en-US" dirty="0"/>
            </a:br>
            <a:endParaRPr lang="en-IN" dirty="0"/>
          </a:p>
        </p:txBody>
      </p:sp>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pic>
        <p:nvPicPr>
          <p:cNvPr id="10242" name="Picture 2">
            <a:extLst>
              <a:ext uri="{FF2B5EF4-FFF2-40B4-BE49-F238E27FC236}">
                <a16:creationId xmlns:a16="http://schemas.microsoft.com/office/drawing/2014/main" id="{2DE0F0CD-5E95-AF58-CAEC-6BC8DDA988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439" y="1837765"/>
            <a:ext cx="2743200" cy="199912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A133872F-4CCF-6C49-795D-334791F34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8439" y="4102741"/>
            <a:ext cx="2743200" cy="186439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2D9214B9-AE49-955E-C522-0C775DF0D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0049" y="1837764"/>
            <a:ext cx="2743200" cy="1999129"/>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A865167D-BB67-1851-F496-0BDCF74B0F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0049" y="4102741"/>
            <a:ext cx="2743200" cy="186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680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186927" y="413266"/>
            <a:ext cx="10058400" cy="1083012"/>
          </a:xfrm>
        </p:spPr>
        <p:txBody>
          <a:bodyPr>
            <a:normAutofit fontScale="90000"/>
          </a:bodyPr>
          <a:lstStyle/>
          <a:p>
            <a:pPr algn="ctr"/>
            <a:br>
              <a:rPr lang="en-IN" b="0" i="0" dirty="0">
                <a:solidFill>
                  <a:srgbClr val="1C1C25"/>
                </a:solidFill>
                <a:effectLst/>
                <a:highlight>
                  <a:srgbClr val="FFFFFF"/>
                </a:highlight>
                <a:latin typeface="body"/>
              </a:rPr>
            </a:br>
            <a:r>
              <a:rPr lang="en-IN" sz="4000" b="0" i="0" dirty="0">
                <a:solidFill>
                  <a:srgbClr val="FF0000"/>
                </a:solidFill>
                <a:effectLst/>
                <a:highlight>
                  <a:srgbClr val="FFFFFF"/>
                </a:highlight>
                <a:latin typeface="body"/>
              </a:rPr>
              <a:t>Personalization Strategies for Department Segments</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367552" y="1748118"/>
            <a:ext cx="6200887" cy="7263527"/>
          </a:xfrm>
          <a:prstGeom prst="rect">
            <a:avLst/>
          </a:prstGeom>
          <a:noFill/>
        </p:spPr>
        <p:txBody>
          <a:bodyPr wrap="square" rtlCol="0">
            <a:spAutoFit/>
          </a:bodyPr>
          <a:lstStyle/>
          <a:p>
            <a:pPr algn="just" rtl="0">
              <a:spcAft>
                <a:spcPts val="0"/>
              </a:spcAft>
            </a:pPr>
            <a:r>
              <a:rPr lang="en-US" sz="1600" b="1" dirty="0">
                <a:solidFill>
                  <a:srgbClr val="212121"/>
                </a:solidFill>
                <a:highlight>
                  <a:srgbClr val="FFFFFF"/>
                </a:highlight>
              </a:rPr>
              <a:t>Personalization Strategies for Department Segments</a:t>
            </a:r>
          </a:p>
          <a:p>
            <a:pPr algn="just" rtl="0">
              <a:spcAft>
                <a:spcPts val="0"/>
              </a:spcAft>
            </a:pPr>
            <a:r>
              <a:rPr lang="en-US" sz="1400" b="1" dirty="0">
                <a:effectLst/>
                <a:highlight>
                  <a:srgbClr val="FFFFFF"/>
                </a:highlight>
              </a:rPr>
              <a:t>Cluster 0: Sizeable Luxury Departments</a:t>
            </a:r>
          </a:p>
          <a:p>
            <a:pPr marL="285750" indent="-285750" algn="just" rtl="0">
              <a:spcAft>
                <a:spcPts val="0"/>
              </a:spcAft>
              <a:buFont typeface="Arial" panose="020B0604020202020204" pitchFamily="34" charset="0"/>
              <a:buChar char="•"/>
            </a:pPr>
            <a:r>
              <a:rPr lang="en-US" sz="1400" dirty="0">
                <a:effectLst/>
                <a:highlight>
                  <a:srgbClr val="FFFFFF"/>
                </a:highlight>
              </a:rPr>
              <a:t>Highlight the spaciousness and luxury ambiance of the departments in marketing materials.</a:t>
            </a:r>
          </a:p>
          <a:p>
            <a:pPr marL="285750" indent="-285750" algn="just" rtl="0">
              <a:spcAft>
                <a:spcPts val="0"/>
              </a:spcAft>
              <a:buFont typeface="Arial" panose="020B0604020202020204" pitchFamily="34" charset="0"/>
              <a:buChar char="•"/>
            </a:pPr>
            <a:r>
              <a:rPr lang="en-US" sz="1400" dirty="0">
                <a:effectLst/>
                <a:highlight>
                  <a:srgbClr val="FFFFFF"/>
                </a:highlight>
              </a:rPr>
              <a:t>Promote premium product lines and exclusive offerings to attract affluent customers.</a:t>
            </a:r>
          </a:p>
          <a:p>
            <a:pPr algn="just" rtl="0">
              <a:spcAft>
                <a:spcPts val="0"/>
              </a:spcAft>
            </a:pPr>
            <a:r>
              <a:rPr lang="en-US" sz="1400" b="1" dirty="0">
                <a:highlight>
                  <a:srgbClr val="FFFFFF"/>
                </a:highlight>
              </a:rPr>
              <a:t>Cluster 1: Premium Selection Departments</a:t>
            </a:r>
          </a:p>
          <a:p>
            <a:pPr marL="285750" indent="-285750" algn="just" rtl="0">
              <a:spcAft>
                <a:spcPts val="0"/>
              </a:spcAft>
              <a:buFont typeface="Arial" panose="020B0604020202020204" pitchFamily="34" charset="0"/>
              <a:buChar char="•"/>
            </a:pPr>
            <a:r>
              <a:rPr lang="en-US" sz="1400" dirty="0">
                <a:highlight>
                  <a:srgbClr val="FFFFFF"/>
                </a:highlight>
              </a:rPr>
              <a:t>Emphasize the quality and exclusivity of products in marketing campaigns to appeal to discerning customers.</a:t>
            </a:r>
          </a:p>
          <a:p>
            <a:pPr marL="285750" indent="-285750" algn="just" rtl="0">
              <a:spcAft>
                <a:spcPts val="0"/>
              </a:spcAft>
              <a:buFont typeface="Arial" panose="020B0604020202020204" pitchFamily="34" charset="0"/>
              <a:buChar char="•"/>
            </a:pPr>
            <a:r>
              <a:rPr lang="en-US" sz="1400" dirty="0">
                <a:highlight>
                  <a:srgbClr val="FFFFFF"/>
                </a:highlight>
              </a:rPr>
              <a:t>Utilize digital marketing channels and social media platforms to reach a wider audience of luxury shoppers.</a:t>
            </a:r>
          </a:p>
          <a:p>
            <a:pPr algn="just" rtl="0">
              <a:spcAft>
                <a:spcPts val="0"/>
              </a:spcAft>
            </a:pPr>
            <a:r>
              <a:rPr lang="en-US" sz="1400" b="1" dirty="0">
                <a:effectLst/>
                <a:highlight>
                  <a:srgbClr val="FFFFFF"/>
                </a:highlight>
              </a:rPr>
              <a:t>Cluster 2: Elite Departments</a:t>
            </a:r>
          </a:p>
          <a:p>
            <a:pPr marL="285750" indent="-285750" algn="just" rtl="0">
              <a:spcAft>
                <a:spcPts val="0"/>
              </a:spcAft>
              <a:buFont typeface="Arial" panose="020B0604020202020204" pitchFamily="34" charset="0"/>
              <a:buChar char="•"/>
            </a:pPr>
            <a:r>
              <a:rPr lang="en-US" sz="1400" dirty="0">
                <a:effectLst/>
                <a:highlight>
                  <a:srgbClr val="FFFFFF"/>
                </a:highlight>
              </a:rPr>
              <a:t>Position the departments as boutique destinations offering curated selections of premium products.</a:t>
            </a:r>
          </a:p>
          <a:p>
            <a:pPr marL="285750" indent="-285750" algn="just" rtl="0">
              <a:spcAft>
                <a:spcPts val="0"/>
              </a:spcAft>
              <a:buFont typeface="Arial" panose="020B0604020202020204" pitchFamily="34" charset="0"/>
              <a:buChar char="•"/>
            </a:pPr>
            <a:r>
              <a:rPr lang="en-US" sz="1400" dirty="0">
                <a:effectLst/>
                <a:highlight>
                  <a:srgbClr val="FFFFFF"/>
                </a:highlight>
              </a:rPr>
              <a:t>Showcase the convenience and efficiency of compact physical spaces in marketing materials.</a:t>
            </a:r>
          </a:p>
          <a:p>
            <a:pPr algn="just" rtl="0">
              <a:spcAft>
                <a:spcPts val="0"/>
              </a:spcAft>
            </a:pPr>
            <a:r>
              <a:rPr lang="en-US" sz="1400" b="1" dirty="0">
                <a:effectLst/>
                <a:highlight>
                  <a:srgbClr val="FFFFFF"/>
                </a:highlight>
              </a:rPr>
              <a:t>Cluster 3: Grand Outlets Department</a:t>
            </a:r>
          </a:p>
          <a:p>
            <a:pPr marL="285750" indent="-285750" algn="just" rtl="0">
              <a:spcAft>
                <a:spcPts val="0"/>
              </a:spcAft>
              <a:buFont typeface="Arial" panose="020B0604020202020204" pitchFamily="34" charset="0"/>
              <a:buChar char="•"/>
            </a:pPr>
            <a:r>
              <a:rPr lang="en-US" sz="1400" dirty="0">
                <a:effectLst/>
                <a:highlight>
                  <a:srgbClr val="FFFFFF"/>
                </a:highlight>
              </a:rPr>
              <a:t>Emphasize the variety and breadth of products available in the departments to appeal to a wider customer base.</a:t>
            </a:r>
          </a:p>
          <a:p>
            <a:pPr marL="285750" indent="-285750" algn="just" rtl="0">
              <a:spcAft>
                <a:spcPts val="0"/>
              </a:spcAft>
              <a:buFont typeface="Arial" panose="020B0604020202020204" pitchFamily="34" charset="0"/>
              <a:buChar char="•"/>
            </a:pPr>
            <a:r>
              <a:rPr lang="en-US" sz="1400" dirty="0">
                <a:effectLst/>
                <a:highlight>
                  <a:srgbClr val="FFFFFF"/>
                </a:highlight>
              </a:rPr>
              <a:t>Utilize value-driven marketing messages to highlight affordability and attract price-conscious shoppers.</a:t>
            </a:r>
          </a:p>
          <a:p>
            <a:pPr algn="just" rtl="0">
              <a:spcAft>
                <a:spcPts val="0"/>
              </a:spcAft>
            </a:pPr>
            <a:endParaRPr lang="en-US" sz="1400" dirty="0">
              <a:effectLst/>
              <a:highlight>
                <a:srgbClr val="FFFFFF"/>
              </a:highlight>
            </a:endParaRPr>
          </a:p>
          <a:p>
            <a:pPr algn="just" rtl="0">
              <a:spcAft>
                <a:spcPts val="0"/>
              </a:spcAft>
            </a:pPr>
            <a:endParaRPr lang="en-US" sz="1200" dirty="0">
              <a:effectLst/>
              <a:highlight>
                <a:srgbClr val="FFFFFF"/>
              </a:highligh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000000"/>
                </a:solidFill>
                <a:effectLst/>
                <a:latin typeface="+mj-lt"/>
              </a:rPr>
            </a:br>
            <a:endParaRPr kumimoji="0" lang="en-US" altLang="en-US" sz="1600" b="0" i="0" u="none" strike="noStrike" cap="none" normalizeH="0" baseline="0" dirty="0">
              <a:ln>
                <a:noFill/>
              </a:ln>
              <a:solidFill>
                <a:schemeClr val="tx1"/>
              </a:solidFill>
              <a:effectLst/>
              <a:latin typeface="+mj-lt"/>
            </a:endParaRPr>
          </a:p>
          <a:p>
            <a:endParaRPr lang="en-US" sz="1600" b="1" i="0" u="none" strike="noStrike" dirty="0">
              <a:solidFill>
                <a:srgbClr val="383838"/>
              </a:solidFill>
              <a:effectLst/>
            </a:endParaRPr>
          </a:p>
          <a:p>
            <a:endParaRPr lang="en-US" sz="1600" b="1" dirty="0">
              <a:solidFill>
                <a:srgbClr val="383838"/>
              </a:solidFill>
            </a:endParaRPr>
          </a:p>
          <a:p>
            <a:br>
              <a:rPr lang="en-US" sz="1400" dirty="0"/>
            </a:br>
            <a:endParaRPr lang="en-US" sz="1400" dirty="0"/>
          </a:p>
          <a:p>
            <a:br>
              <a:rPr lang="en-US" dirty="0"/>
            </a:br>
            <a:endParaRPr lang="en-IN" dirty="0"/>
          </a:p>
        </p:txBody>
      </p:sp>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pic>
        <p:nvPicPr>
          <p:cNvPr id="11266" name="Picture 2">
            <a:extLst>
              <a:ext uri="{FF2B5EF4-FFF2-40B4-BE49-F238E27FC236}">
                <a16:creationId xmlns:a16="http://schemas.microsoft.com/office/drawing/2014/main" id="{885F49B6-AA4B-6D1B-4A26-248CA3DE2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439" y="1837764"/>
            <a:ext cx="2743200" cy="199912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FB40B29F-3819-D43F-57DF-3928D57D0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463" y="1837764"/>
            <a:ext cx="2743200" cy="199912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1EA986E3-C9F6-C2AB-C47F-ACC56D7EAE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8439" y="4102741"/>
            <a:ext cx="2743200" cy="1864391"/>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D89812F4-AA8E-E2F0-8290-4CFF8BC24E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6463" y="4102741"/>
            <a:ext cx="2743200" cy="1864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961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186927" y="45521"/>
            <a:ext cx="10058400" cy="1450757"/>
          </a:xfrm>
        </p:spPr>
        <p:txBody>
          <a:bodyPr>
            <a:normAutofit fontScale="90000"/>
          </a:bodyPr>
          <a:lstStyle/>
          <a:p>
            <a:pPr algn="ctr"/>
            <a:br>
              <a:rPr lang="en-IN" b="0" i="0" dirty="0">
                <a:solidFill>
                  <a:srgbClr val="1C1C25"/>
                </a:solidFill>
                <a:effectLst/>
                <a:highlight>
                  <a:srgbClr val="FFFFFF"/>
                </a:highlight>
                <a:latin typeface="body"/>
              </a:rPr>
            </a:br>
            <a:r>
              <a:rPr lang="en-IN" b="0" i="0" dirty="0">
                <a:solidFill>
                  <a:srgbClr val="FF0000"/>
                </a:solidFill>
                <a:effectLst/>
                <a:highlight>
                  <a:srgbClr val="FFFFFF"/>
                </a:highlight>
                <a:latin typeface="body"/>
              </a:rPr>
              <a:t>Market Basket Analysis</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4294093" y="1748118"/>
            <a:ext cx="7557248" cy="6340197"/>
          </a:xfrm>
          <a:prstGeom prst="rect">
            <a:avLst/>
          </a:prstGeom>
          <a:noFill/>
        </p:spPr>
        <p:txBody>
          <a:bodyPr wrap="square" rtlCol="0">
            <a:spAutoFit/>
          </a:bodyPr>
          <a:lstStyle/>
          <a:p>
            <a:pPr algn="just" rtl="0">
              <a:spcAft>
                <a:spcPts val="0"/>
              </a:spcAft>
            </a:pPr>
            <a:r>
              <a:rPr lang="en-US" sz="1800" b="1" i="0" u="none" strike="noStrike" dirty="0">
                <a:solidFill>
                  <a:srgbClr val="212121"/>
                </a:solidFill>
                <a:effectLst/>
                <a:highlight>
                  <a:srgbClr val="FFFFFF"/>
                </a:highlight>
              </a:rPr>
              <a:t>Objective-</a:t>
            </a:r>
          </a:p>
          <a:p>
            <a:pPr algn="just" rtl="0">
              <a:spcAft>
                <a:spcPts val="0"/>
              </a:spcAft>
            </a:pPr>
            <a:endParaRPr lang="en-US" b="1" dirty="0">
              <a:solidFill>
                <a:srgbClr val="212121"/>
              </a:solidFill>
              <a:highlight>
                <a:srgbClr val="FFFFFF"/>
              </a:highlight>
            </a:endParaRPr>
          </a:p>
          <a:p>
            <a:pPr algn="just" rtl="0">
              <a:spcAft>
                <a:spcPts val="0"/>
              </a:spcAft>
            </a:pPr>
            <a:r>
              <a:rPr lang="en-US" sz="1400" dirty="0">
                <a:solidFill>
                  <a:srgbClr val="212121"/>
                </a:solidFill>
                <a:highlight>
                  <a:srgbClr val="FFFFFF"/>
                </a:highlight>
              </a:rPr>
              <a:t>In market basket analysis we have tried to find out the association within different departments with the different stores in the given sales data.</a:t>
            </a:r>
          </a:p>
          <a:p>
            <a:pPr algn="just" rtl="0">
              <a:spcAft>
                <a:spcPts val="0"/>
              </a:spcAft>
            </a:pPr>
            <a:endParaRPr lang="en-US" sz="1400" dirty="0">
              <a:solidFill>
                <a:srgbClr val="212121"/>
              </a:solidFill>
              <a:highlight>
                <a:srgbClr val="FFFFFF"/>
              </a:highlight>
            </a:endParaRPr>
          </a:p>
          <a:p>
            <a:pPr algn="just" rtl="0">
              <a:spcAft>
                <a:spcPts val="0"/>
              </a:spcAft>
            </a:pPr>
            <a:r>
              <a:rPr lang="en-US" sz="1400" dirty="0">
                <a:solidFill>
                  <a:srgbClr val="212121"/>
                </a:solidFill>
                <a:highlight>
                  <a:srgbClr val="FFFFFF"/>
                </a:highlight>
              </a:rPr>
              <a:t>Develop cross-selling strategies based on these inferences.</a:t>
            </a:r>
          </a:p>
          <a:p>
            <a:pPr algn="just" rtl="0">
              <a:spcAft>
                <a:spcPts val="0"/>
              </a:spcAft>
            </a:pPr>
            <a:endParaRPr lang="en-US" sz="1400" dirty="0">
              <a:solidFill>
                <a:srgbClr val="212121"/>
              </a:solidFill>
              <a:highlight>
                <a:srgbClr val="FFFFFF"/>
              </a:highlight>
            </a:endParaRPr>
          </a:p>
          <a:p>
            <a:pPr algn="just" rtl="0">
              <a:spcAft>
                <a:spcPts val="0"/>
              </a:spcAft>
            </a:pPr>
            <a:r>
              <a:rPr lang="en-US" sz="1600" b="1" dirty="0">
                <a:solidFill>
                  <a:srgbClr val="212121"/>
                </a:solidFill>
                <a:highlight>
                  <a:srgbClr val="FFFFFF"/>
                </a:highlight>
              </a:rPr>
              <a:t>Significance of Market Basket Analysis</a:t>
            </a:r>
          </a:p>
          <a:p>
            <a:pPr algn="just" rtl="0">
              <a:spcAft>
                <a:spcPts val="0"/>
              </a:spcAft>
            </a:pPr>
            <a:endParaRPr lang="en-US" sz="1600" b="1" dirty="0">
              <a:effectLst/>
              <a:highlight>
                <a:srgbClr val="FFFFFF"/>
              </a:highlight>
            </a:endParaRPr>
          </a:p>
          <a:p>
            <a:pPr algn="just" rtl="0">
              <a:spcAft>
                <a:spcPts val="0"/>
              </a:spcAft>
            </a:pPr>
            <a:r>
              <a:rPr lang="en-US" sz="1400" dirty="0">
                <a:effectLst/>
                <a:highlight>
                  <a:srgbClr val="FFFFFF"/>
                </a:highlight>
              </a:rPr>
              <a:t>Market basket analysis is a strategic data mining technique used by retailers to enhance sales by gaining a deeper understanding of customer purchasing patterns. This method involves examining substantial datasets, such as historical purchase records, to unveil inherent product groupings and identify items that customers tend to buy together.</a:t>
            </a:r>
          </a:p>
          <a:p>
            <a:pPr algn="just" rtl="0">
              <a:spcAft>
                <a:spcPts val="0"/>
              </a:spcAft>
            </a:pPr>
            <a:r>
              <a:rPr lang="en-US" sz="1400" dirty="0">
                <a:effectLst/>
                <a:highlight>
                  <a:srgbClr val="FFFFFF"/>
                </a:highlight>
              </a:rPr>
              <a:t>By recognizing these patterns of co-occurrence, retailers can make informed decisions to optimize inventory management, devise effective marketing strategies, employ cross-selling tactics.</a:t>
            </a:r>
          </a:p>
          <a:p>
            <a:pPr algn="just" rtl="0">
              <a:spcAft>
                <a:spcPts val="0"/>
              </a:spcAft>
            </a:pPr>
            <a:endParaRPr lang="en-US" sz="1200" dirty="0">
              <a:effectLst/>
              <a:highlight>
                <a:srgbClr val="FFFFFF"/>
              </a:highlight>
            </a:endParaRPr>
          </a:p>
          <a:p>
            <a:r>
              <a:rPr lang="en-US" sz="1600" b="1" i="0" u="none" strike="noStrike" dirty="0">
                <a:solidFill>
                  <a:srgbClr val="383838"/>
                </a:solidFill>
                <a:effectLst/>
              </a:rPr>
              <a:t>Algorithms Used in Market Basket Analysis in Retail Data</a:t>
            </a:r>
          </a:p>
          <a:p>
            <a:endParaRPr lang="en-US" sz="1600" b="1" i="0" u="none" strike="noStrike" dirty="0">
              <a:solidFill>
                <a:srgbClr val="383838"/>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rPr>
              <a:t>The Apriori Algorithm widely uses and is well-known for Association Rule mining, making it a popular choice in market basket analysis. </a:t>
            </a:r>
            <a:br>
              <a:rPr kumimoji="0" lang="en-US" altLang="en-US" sz="1600" b="0" i="0" u="none" strike="noStrike" cap="none" normalizeH="0" baseline="0" dirty="0">
                <a:ln>
                  <a:noFill/>
                </a:ln>
                <a:solidFill>
                  <a:srgbClr val="000000"/>
                </a:solidFill>
                <a:effectLst/>
                <a:latin typeface="+mj-lt"/>
              </a:rPr>
            </a:br>
            <a:endParaRPr kumimoji="0" lang="en-US" altLang="en-US" sz="1600" b="0" i="0" u="none" strike="noStrike" cap="none" normalizeH="0" baseline="0" dirty="0">
              <a:ln>
                <a:noFill/>
              </a:ln>
              <a:solidFill>
                <a:schemeClr val="tx1"/>
              </a:solidFill>
              <a:effectLst/>
              <a:latin typeface="+mj-lt"/>
            </a:endParaRPr>
          </a:p>
          <a:p>
            <a:endParaRPr lang="en-US" sz="1600" b="1" i="0" u="none" strike="noStrike" dirty="0">
              <a:solidFill>
                <a:srgbClr val="383838"/>
              </a:solidFill>
              <a:effectLst/>
            </a:endParaRPr>
          </a:p>
          <a:p>
            <a:endParaRPr lang="en-US" sz="1600" b="1" dirty="0">
              <a:solidFill>
                <a:srgbClr val="383838"/>
              </a:solidFill>
            </a:endParaRPr>
          </a:p>
          <a:p>
            <a:br>
              <a:rPr lang="en-US" sz="1400" dirty="0"/>
            </a:br>
            <a:endParaRPr lang="en-US" sz="1400" dirty="0"/>
          </a:p>
          <a:p>
            <a:br>
              <a:rPr lang="en-US" dirty="0"/>
            </a:br>
            <a:endParaRPr lang="en-IN" dirty="0"/>
          </a:p>
        </p:txBody>
      </p:sp>
      <p:sp>
        <p:nvSpPr>
          <p:cNvPr id="7" name="TextBox 6">
            <a:extLst>
              <a:ext uri="{FF2B5EF4-FFF2-40B4-BE49-F238E27FC236}">
                <a16:creationId xmlns:a16="http://schemas.microsoft.com/office/drawing/2014/main" id="{6A8D85A7-C540-9146-8C14-ADDA4D5898E8}"/>
              </a:ext>
            </a:extLst>
          </p:cNvPr>
          <p:cNvSpPr txBox="1"/>
          <p:nvPr/>
        </p:nvSpPr>
        <p:spPr>
          <a:xfrm>
            <a:off x="262696" y="4390139"/>
            <a:ext cx="3953433" cy="1815882"/>
          </a:xfrm>
          <a:prstGeom prst="rect">
            <a:avLst/>
          </a:prstGeom>
          <a:noFill/>
        </p:spPr>
        <p:txBody>
          <a:bodyPr wrap="square" rtlCol="0">
            <a:spAutoFit/>
          </a:bodyPr>
          <a:lstStyle/>
          <a:p>
            <a:pPr algn="just"/>
            <a:r>
              <a:rPr lang="en-US" sz="1400" b="0" i="0" u="none" strike="noStrike" dirty="0">
                <a:solidFill>
                  <a:srgbClr val="212121"/>
                </a:solidFill>
                <a:effectLst/>
              </a:rPr>
              <a:t>The output of the analysis consists of association rules that reveal relationships between departments. Each rule specifies a set of items (antecedent) that are associated with another set of items (consequent). For example, a rule might indicate that when department 29 is present, items in stores 1, 2, 3, ..., 45 tend to be purchased together.</a:t>
            </a:r>
            <a:endParaRPr lang="en-IN" sz="1400" b="1" dirty="0"/>
          </a:p>
        </p:txBody>
      </p:sp>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pic>
        <p:nvPicPr>
          <p:cNvPr id="8" name="Picture 7">
            <a:extLst>
              <a:ext uri="{FF2B5EF4-FFF2-40B4-BE49-F238E27FC236}">
                <a16:creationId xmlns:a16="http://schemas.microsoft.com/office/drawing/2014/main" id="{070F46EB-1325-1652-E18C-C1EB9C426A3D}"/>
              </a:ext>
            </a:extLst>
          </p:cNvPr>
          <p:cNvPicPr>
            <a:picLocks noChangeAspect="1"/>
          </p:cNvPicPr>
          <p:nvPr/>
        </p:nvPicPr>
        <p:blipFill>
          <a:blip r:embed="rId2"/>
          <a:stretch>
            <a:fillRect/>
          </a:stretch>
        </p:blipFill>
        <p:spPr>
          <a:xfrm>
            <a:off x="184732" y="1817269"/>
            <a:ext cx="4109362" cy="2503719"/>
          </a:xfrm>
          <a:prstGeom prst="rect">
            <a:avLst/>
          </a:prstGeom>
        </p:spPr>
      </p:pic>
    </p:spTree>
    <p:extLst>
      <p:ext uri="{BB962C8B-B14F-4D97-AF65-F5344CB8AC3E}">
        <p14:creationId xmlns:p14="http://schemas.microsoft.com/office/powerpoint/2010/main" val="3506163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186927" y="45521"/>
            <a:ext cx="10058400" cy="1450757"/>
          </a:xfrm>
        </p:spPr>
        <p:txBody>
          <a:bodyPr>
            <a:normAutofit fontScale="90000"/>
          </a:bodyPr>
          <a:lstStyle/>
          <a:p>
            <a:pPr algn="ctr"/>
            <a:br>
              <a:rPr lang="en-IN" b="0" i="0" dirty="0">
                <a:solidFill>
                  <a:srgbClr val="1C1C25"/>
                </a:solidFill>
                <a:effectLst/>
                <a:highlight>
                  <a:srgbClr val="FFFFFF"/>
                </a:highlight>
                <a:latin typeface="body"/>
              </a:rPr>
            </a:br>
            <a:r>
              <a:rPr lang="en-IN" b="0" i="0" dirty="0">
                <a:solidFill>
                  <a:srgbClr val="FF0000"/>
                </a:solidFill>
                <a:effectLst/>
                <a:highlight>
                  <a:srgbClr val="FFFFFF"/>
                </a:highlight>
                <a:latin typeface="body"/>
              </a:rPr>
              <a:t>Market Basket Analysis</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448233" y="1775012"/>
            <a:ext cx="10797093" cy="7509748"/>
          </a:xfrm>
          <a:prstGeom prst="rect">
            <a:avLst/>
          </a:prstGeom>
          <a:noFill/>
        </p:spPr>
        <p:txBody>
          <a:bodyPr wrap="square" rtlCol="0">
            <a:spAutoFit/>
          </a:bodyPr>
          <a:lstStyle/>
          <a:p>
            <a:pPr algn="just" rtl="0">
              <a:spcAft>
                <a:spcPts val="0"/>
              </a:spcAft>
            </a:pPr>
            <a:r>
              <a:rPr lang="en-US" b="1" dirty="0">
                <a:solidFill>
                  <a:srgbClr val="212121"/>
                </a:solidFill>
                <a:highlight>
                  <a:srgbClr val="FFFFFF"/>
                </a:highlight>
              </a:rPr>
              <a:t>Implementation:</a:t>
            </a:r>
          </a:p>
          <a:p>
            <a:pPr algn="just" rtl="0">
              <a:spcAft>
                <a:spcPts val="0"/>
              </a:spcAft>
            </a:pPr>
            <a:r>
              <a:rPr lang="en-US" dirty="0">
                <a:solidFill>
                  <a:srgbClr val="212121"/>
                </a:solidFill>
                <a:highlight>
                  <a:srgbClr val="FFFFFF"/>
                </a:highlight>
              </a:rPr>
              <a:t>The Apriori algorithm is applied to the sales data with specific parameters such as minimum support, confidence, lift, and length. This algorithm efficiently discovers frequent itemset and generates association rules based on these itemset.</a:t>
            </a:r>
          </a:p>
          <a:p>
            <a:pPr algn="just" rtl="0">
              <a:spcAft>
                <a:spcPts val="0"/>
              </a:spcAft>
            </a:pPr>
            <a:endParaRPr lang="en-US" dirty="0">
              <a:solidFill>
                <a:srgbClr val="212121"/>
              </a:solidFill>
              <a:highlight>
                <a:srgbClr val="FFFFFF"/>
              </a:highlight>
            </a:endParaRPr>
          </a:p>
          <a:p>
            <a:pPr algn="just" rtl="0">
              <a:spcAft>
                <a:spcPts val="0"/>
              </a:spcAft>
            </a:pPr>
            <a:r>
              <a:rPr lang="en-US" b="1" dirty="0">
                <a:solidFill>
                  <a:srgbClr val="212121"/>
                </a:solidFill>
                <a:highlight>
                  <a:srgbClr val="FFFFFF"/>
                </a:highlight>
              </a:rPr>
              <a:t>Association Results:</a:t>
            </a:r>
          </a:p>
          <a:p>
            <a:pPr algn="just" rtl="0">
              <a:spcAft>
                <a:spcPts val="0"/>
              </a:spcAft>
            </a:pPr>
            <a:r>
              <a:rPr lang="en-US" dirty="0">
                <a:solidFill>
                  <a:srgbClr val="212121"/>
                </a:solidFill>
                <a:highlight>
                  <a:srgbClr val="FFFFFF"/>
                </a:highlight>
              </a:rPr>
              <a:t>The association results are printed out, showing each association rule along with its support, confidence, and lift. For example, a rule might indicate that when department 29 is present, there is a high confidence (e.g., 95%) that stores 1, 2, 3, ..., 45 will also be present in the same transaction, with a lift value indicating the strength of the association.</a:t>
            </a:r>
          </a:p>
          <a:p>
            <a:pPr algn="just" rtl="0">
              <a:spcAft>
                <a:spcPts val="0"/>
              </a:spcAft>
            </a:pPr>
            <a:endParaRPr lang="en-US" dirty="0">
              <a:solidFill>
                <a:srgbClr val="212121"/>
              </a:solidFill>
              <a:highlight>
                <a:srgbClr val="FFFFFF"/>
              </a:highlight>
            </a:endParaRPr>
          </a:p>
          <a:p>
            <a:pPr algn="just" rtl="0">
              <a:spcAft>
                <a:spcPts val="0"/>
              </a:spcAft>
            </a:pPr>
            <a:r>
              <a:rPr lang="en-US" dirty="0">
                <a:solidFill>
                  <a:srgbClr val="212121"/>
                </a:solidFill>
                <a:highlight>
                  <a:srgbClr val="FFFFFF"/>
                </a:highlight>
              </a:rPr>
              <a:t>Overall, our approach encompasses standard practices in market basket analysis and leverages the Apriori algorithm to uncover meaningful associations within the provided sales data, which can lead to actionable insights for optimizing product placement, cross-selling strategies, and marketing efforts across different departments and stores.</a:t>
            </a:r>
          </a:p>
          <a:p>
            <a:pPr algn="just" rtl="0">
              <a:spcAft>
                <a:spcPts val="0"/>
              </a:spcAft>
            </a:pPr>
            <a:endParaRPr lang="en-US" sz="1400" dirty="0">
              <a:solidFill>
                <a:srgbClr val="212121"/>
              </a:solidFill>
              <a:highlight>
                <a:srgbClr val="FFFFFF"/>
              </a:highlight>
            </a:endParaRPr>
          </a:p>
          <a:p>
            <a:pPr algn="just" rtl="0">
              <a:spcAft>
                <a:spcPts val="0"/>
              </a:spcAft>
            </a:pPr>
            <a:endParaRPr lang="en-US" sz="1400" dirty="0">
              <a:solidFill>
                <a:srgbClr val="212121"/>
              </a:solidFill>
              <a:highlight>
                <a:srgbClr val="FFFFFF"/>
              </a:highlight>
            </a:endParaRPr>
          </a:p>
          <a:p>
            <a:pPr algn="just" rtl="0">
              <a:spcAft>
                <a:spcPts val="0"/>
              </a:spcAft>
            </a:pPr>
            <a:endParaRPr lang="en-US" sz="1400" dirty="0">
              <a:solidFill>
                <a:srgbClr val="212121"/>
              </a:solidFill>
              <a:highlight>
                <a:srgbClr val="FFFFFF"/>
              </a:highlight>
            </a:endParaRPr>
          </a:p>
          <a:p>
            <a:pPr algn="just" rtl="0">
              <a:spcAft>
                <a:spcPts val="0"/>
              </a:spcAft>
            </a:pPr>
            <a:endParaRPr lang="en-US" sz="1400" dirty="0">
              <a:solidFill>
                <a:srgbClr val="212121"/>
              </a:solidFill>
              <a:highlight>
                <a:srgbClr val="FFFFFF"/>
              </a:highlight>
            </a:endParaRPr>
          </a:p>
          <a:p>
            <a:pPr algn="just" rtl="0">
              <a:spcAft>
                <a:spcPts val="0"/>
              </a:spcAft>
            </a:pPr>
            <a:endParaRPr lang="en-US" sz="1400" dirty="0">
              <a:solidFill>
                <a:srgbClr val="212121"/>
              </a:solidFill>
              <a:highlight>
                <a:srgbClr val="FFFFFF"/>
              </a:highlight>
            </a:endParaRPr>
          </a:p>
          <a:p>
            <a:pPr algn="just" rtl="0">
              <a:spcAft>
                <a:spcPts val="0"/>
              </a:spcAft>
            </a:pPr>
            <a:endParaRPr lang="en-US" sz="1400" dirty="0">
              <a:solidFill>
                <a:srgbClr val="212121"/>
              </a:solidFill>
              <a:highlight>
                <a:srgbClr val="FFFFFF"/>
              </a:highlight>
            </a:endParaRPr>
          </a:p>
          <a:p>
            <a:pPr algn="just" rtl="0">
              <a:spcAft>
                <a:spcPts val="0"/>
              </a:spcAft>
            </a:pPr>
            <a:br>
              <a:rPr kumimoji="0" lang="en-US" altLang="en-US" sz="1600" b="0" i="0" u="none" strike="noStrike" cap="none" normalizeH="0" baseline="0" dirty="0">
                <a:ln>
                  <a:noFill/>
                </a:ln>
                <a:solidFill>
                  <a:srgbClr val="000000"/>
                </a:solidFill>
                <a:effectLst/>
                <a:latin typeface="+mj-lt"/>
              </a:rPr>
            </a:br>
            <a:endParaRPr kumimoji="0" lang="en-US" altLang="en-US" sz="1600" b="0" i="0" u="none" strike="noStrike" cap="none" normalizeH="0" baseline="0" dirty="0">
              <a:ln>
                <a:noFill/>
              </a:ln>
              <a:solidFill>
                <a:schemeClr val="tx1"/>
              </a:solidFill>
              <a:effectLst/>
              <a:latin typeface="+mj-lt"/>
            </a:endParaRPr>
          </a:p>
          <a:p>
            <a:endParaRPr lang="en-US" sz="1600" b="1" i="0" u="none" strike="noStrike" dirty="0">
              <a:solidFill>
                <a:srgbClr val="383838"/>
              </a:solidFill>
              <a:effectLst/>
            </a:endParaRPr>
          </a:p>
          <a:p>
            <a:endParaRPr lang="en-US" sz="1600" b="1" dirty="0">
              <a:solidFill>
                <a:srgbClr val="383838"/>
              </a:solidFill>
            </a:endParaRPr>
          </a:p>
          <a:p>
            <a:br>
              <a:rPr lang="en-US" sz="1400" dirty="0"/>
            </a:br>
            <a:endParaRPr lang="en-US" sz="1400" dirty="0"/>
          </a:p>
          <a:p>
            <a:br>
              <a:rPr lang="en-US" dirty="0"/>
            </a:br>
            <a:endParaRPr lang="en-IN" dirty="0"/>
          </a:p>
        </p:txBody>
      </p:sp>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146139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F451-03ED-F04F-5C15-E76032845E91}"/>
              </a:ext>
            </a:extLst>
          </p:cNvPr>
          <p:cNvSpPr>
            <a:spLocks noGrp="1"/>
          </p:cNvSpPr>
          <p:nvPr>
            <p:ph type="title"/>
          </p:nvPr>
        </p:nvSpPr>
        <p:spPr/>
        <p:txBody>
          <a:bodyPr/>
          <a:lstStyle/>
          <a:p>
            <a:pPr algn="ctr"/>
            <a:r>
              <a:rPr lang="en-IN" b="0" i="0" dirty="0">
                <a:solidFill>
                  <a:srgbClr val="FF0000"/>
                </a:solidFill>
                <a:effectLst/>
                <a:highlight>
                  <a:srgbClr val="FFFFFF"/>
                </a:highlight>
                <a:latin typeface="body"/>
              </a:rPr>
              <a:t>Market Basket Analysis</a:t>
            </a:r>
            <a:br>
              <a:rPr lang="en-IN" dirty="0">
                <a:solidFill>
                  <a:srgbClr val="1C1C25"/>
                </a:solidFill>
                <a:highlight>
                  <a:srgbClr val="FFFFFF"/>
                </a:highlight>
                <a:latin typeface="body"/>
              </a:rPr>
            </a:br>
            <a:endParaRPr lang="en-IN" dirty="0"/>
          </a:p>
        </p:txBody>
      </p:sp>
      <p:sp>
        <p:nvSpPr>
          <p:cNvPr id="3" name="Content Placeholder 2">
            <a:extLst>
              <a:ext uri="{FF2B5EF4-FFF2-40B4-BE49-F238E27FC236}">
                <a16:creationId xmlns:a16="http://schemas.microsoft.com/office/drawing/2014/main" id="{6DB157D5-B719-1A2B-E465-548145A5422C}"/>
              </a:ext>
            </a:extLst>
          </p:cNvPr>
          <p:cNvSpPr>
            <a:spLocks noGrp="1"/>
          </p:cNvSpPr>
          <p:nvPr>
            <p:ph idx="1"/>
          </p:nvPr>
        </p:nvSpPr>
        <p:spPr>
          <a:xfrm>
            <a:off x="1097279" y="1845734"/>
            <a:ext cx="10520979" cy="4023360"/>
          </a:xfrm>
        </p:spPr>
        <p:txBody>
          <a:bodyPr>
            <a:normAutofit fontScale="25000" lnSpcReduction="20000"/>
          </a:bodyPr>
          <a:lstStyle/>
          <a:p>
            <a:pPr algn="just" rtl="0">
              <a:spcAft>
                <a:spcPts val="0"/>
              </a:spcAft>
            </a:pPr>
            <a:r>
              <a:rPr lang="en-US" sz="6400" b="1" dirty="0">
                <a:solidFill>
                  <a:srgbClr val="212121"/>
                </a:solidFill>
                <a:highlight>
                  <a:srgbClr val="FFFFFF"/>
                </a:highlight>
              </a:rPr>
              <a:t>Develop cross-selling strategies based on these inferences</a:t>
            </a:r>
          </a:p>
          <a:p>
            <a:pPr algn="just" rtl="0">
              <a:spcAft>
                <a:spcPts val="0"/>
              </a:spcAft>
            </a:pPr>
            <a:r>
              <a:rPr lang="en-US" sz="5600" b="1" dirty="0">
                <a:solidFill>
                  <a:srgbClr val="212121"/>
                </a:solidFill>
                <a:highlight>
                  <a:srgbClr val="FFFFFF"/>
                </a:highlight>
              </a:rPr>
              <a:t>Optimize Store Layout:</a:t>
            </a:r>
          </a:p>
          <a:p>
            <a:pPr algn="just" rtl="0">
              <a:spcAft>
                <a:spcPts val="0"/>
              </a:spcAft>
            </a:pPr>
            <a:r>
              <a:rPr lang="en-US" sz="5600" dirty="0">
                <a:solidFill>
                  <a:srgbClr val="212121"/>
                </a:solidFill>
                <a:highlight>
                  <a:srgbClr val="FFFFFF"/>
                </a:highlight>
              </a:rPr>
              <a:t>Utilize the associations between departments and stores to optimize the layout of each store. Place related departments in close proximity to each other within the store to encourage cross-store purchases. For example, if departments 29 and 30 are frequently purchased together across various stores, consider placing them adjacent to each other to facilitate cross-department sales.</a:t>
            </a:r>
          </a:p>
          <a:p>
            <a:pPr algn="just" rtl="0">
              <a:spcBef>
                <a:spcPts val="600"/>
              </a:spcBef>
              <a:spcAft>
                <a:spcPts val="0"/>
              </a:spcAft>
            </a:pPr>
            <a:r>
              <a:rPr lang="en-US" sz="5600" b="1" i="0" u="none" strike="noStrike" dirty="0">
                <a:solidFill>
                  <a:srgbClr val="212121"/>
                </a:solidFill>
                <a:effectLst/>
                <a:highlight>
                  <a:srgbClr val="FFFFFF"/>
                </a:highlight>
              </a:rPr>
              <a:t>Create Bundled Offers:</a:t>
            </a:r>
          </a:p>
          <a:p>
            <a:pPr algn="just" rtl="0">
              <a:spcBef>
                <a:spcPts val="600"/>
              </a:spcBef>
              <a:spcAft>
                <a:spcPts val="0"/>
              </a:spcAft>
            </a:pPr>
            <a:endParaRPr lang="en-US" sz="5600" b="0" dirty="0">
              <a:effectLst/>
              <a:highlight>
                <a:srgbClr val="FFFFFF"/>
              </a:highlight>
            </a:endParaRPr>
          </a:p>
          <a:p>
            <a:pPr algn="just" rtl="0">
              <a:spcBef>
                <a:spcPts val="0"/>
              </a:spcBef>
              <a:spcAft>
                <a:spcPts val="0"/>
              </a:spcAft>
            </a:pPr>
            <a:r>
              <a:rPr lang="en-US" sz="5600" b="0" i="0" u="none" strike="noStrike" dirty="0">
                <a:solidFill>
                  <a:srgbClr val="212121"/>
                </a:solidFill>
                <a:effectLst/>
                <a:highlight>
                  <a:srgbClr val="FFFFFF"/>
                </a:highlight>
              </a:rPr>
              <a:t>Identify departments that exhibit strong associations across multiple stores, such as departments 35 and 36. Create bundled offers or package deals that include products from both departments to incentivize customers to make cross-department purchases.</a:t>
            </a:r>
          </a:p>
          <a:p>
            <a:pPr algn="just" rtl="0">
              <a:spcBef>
                <a:spcPts val="0"/>
              </a:spcBef>
              <a:spcAft>
                <a:spcPts val="0"/>
              </a:spcAft>
            </a:pPr>
            <a:endParaRPr lang="en-US" sz="5600" b="0" dirty="0">
              <a:effectLst/>
              <a:highlight>
                <a:srgbClr val="FFFFFF"/>
              </a:highlight>
            </a:endParaRPr>
          </a:p>
          <a:p>
            <a:pPr algn="just" rtl="0">
              <a:spcBef>
                <a:spcPts val="0"/>
              </a:spcBef>
              <a:spcAft>
                <a:spcPts val="0"/>
              </a:spcAft>
            </a:pPr>
            <a:r>
              <a:rPr lang="en-US" sz="5600" b="1" i="0" u="none" strike="noStrike" dirty="0">
                <a:solidFill>
                  <a:srgbClr val="212121"/>
                </a:solidFill>
                <a:effectLst/>
                <a:highlight>
                  <a:srgbClr val="FFFFFF"/>
                </a:highlight>
              </a:rPr>
              <a:t>Targeted Promotions:</a:t>
            </a:r>
          </a:p>
          <a:p>
            <a:pPr algn="just" rtl="0">
              <a:spcBef>
                <a:spcPts val="0"/>
              </a:spcBef>
              <a:spcAft>
                <a:spcPts val="0"/>
              </a:spcAft>
            </a:pPr>
            <a:endParaRPr lang="en-US" sz="5600" b="0" dirty="0">
              <a:effectLst/>
              <a:highlight>
                <a:srgbClr val="FFFFFF"/>
              </a:highlight>
            </a:endParaRPr>
          </a:p>
          <a:p>
            <a:pPr algn="just" rtl="0">
              <a:spcBef>
                <a:spcPts val="0"/>
              </a:spcBef>
              <a:spcAft>
                <a:spcPts val="500"/>
              </a:spcAft>
            </a:pPr>
            <a:r>
              <a:rPr lang="en-US" sz="5600" b="0" i="0" u="none" strike="noStrike" dirty="0">
                <a:solidFill>
                  <a:srgbClr val="212121"/>
                </a:solidFill>
                <a:effectLst/>
                <a:highlight>
                  <a:srgbClr val="FFFFFF"/>
                </a:highlight>
              </a:rPr>
              <a:t>Develop targeted promotions and marketing campaigns based on the associations between departments and stores. For instance, if department 37 frequently co-occurs with departments 1, 2, 4, and 40 across different stores, create promotions that span these departments to capitalize on customer purchase patterns.</a:t>
            </a:r>
          </a:p>
          <a:p>
            <a:pPr algn="just" rtl="0">
              <a:spcBef>
                <a:spcPts val="0"/>
              </a:spcBef>
              <a:spcAft>
                <a:spcPts val="500"/>
              </a:spcAft>
            </a:pPr>
            <a:endParaRPr lang="en-US" sz="5600" b="0" dirty="0">
              <a:effectLst/>
              <a:highlight>
                <a:srgbClr val="FFFFFF"/>
              </a:highlight>
            </a:endParaRPr>
          </a:p>
          <a:p>
            <a:pPr algn="just" rtl="0">
              <a:spcBef>
                <a:spcPts val="600"/>
              </a:spcBef>
              <a:spcAft>
                <a:spcPts val="0"/>
              </a:spcAft>
            </a:pPr>
            <a:r>
              <a:rPr lang="en-US" sz="5600" b="1" i="0" u="none" strike="noStrike" dirty="0">
                <a:solidFill>
                  <a:srgbClr val="212121"/>
                </a:solidFill>
                <a:effectLst/>
                <a:highlight>
                  <a:srgbClr val="FFFFFF"/>
                </a:highlight>
              </a:rPr>
              <a:t>Dynamic Pricing Strategies:</a:t>
            </a:r>
          </a:p>
          <a:p>
            <a:pPr algn="just" rtl="0">
              <a:spcBef>
                <a:spcPts val="600"/>
              </a:spcBef>
              <a:spcAft>
                <a:spcPts val="0"/>
              </a:spcAft>
            </a:pPr>
            <a:endParaRPr lang="en-US" sz="5600" b="0" dirty="0">
              <a:effectLst/>
              <a:highlight>
                <a:srgbClr val="FFFFFF"/>
              </a:highlight>
            </a:endParaRPr>
          </a:p>
          <a:p>
            <a:pPr algn="just" rtl="0">
              <a:spcBef>
                <a:spcPts val="0"/>
              </a:spcBef>
              <a:spcAft>
                <a:spcPts val="0"/>
              </a:spcAft>
            </a:pPr>
            <a:r>
              <a:rPr lang="en-US" sz="5600" b="0" i="0" u="none" strike="noStrike" dirty="0">
                <a:solidFill>
                  <a:srgbClr val="212121"/>
                </a:solidFill>
                <a:effectLst/>
                <a:highlight>
                  <a:srgbClr val="FFFFFF"/>
                </a:highlight>
              </a:rPr>
              <a:t>Adjust pricing strategies based on the associations between departments and stores. Offer discounts or special pricing for products that are frequently purchased together across different stores to stimulate sales and increase customer satisfaction.</a:t>
            </a:r>
          </a:p>
          <a:p>
            <a:pPr algn="just" rtl="0">
              <a:spcBef>
                <a:spcPts val="0"/>
              </a:spcBef>
              <a:spcAft>
                <a:spcPts val="0"/>
              </a:spcAft>
            </a:pPr>
            <a:endParaRPr lang="en-US" sz="3700" b="0" dirty="0">
              <a:effectLst/>
              <a:highlight>
                <a:srgbClr val="FFFFFF"/>
              </a:highlight>
            </a:endParaRPr>
          </a:p>
          <a:p>
            <a:br>
              <a:rPr lang="en-US" dirty="0"/>
            </a:br>
            <a:endParaRPr lang="en-US" b="0" dirty="0">
              <a:effectLst/>
              <a:highlight>
                <a:srgbClr val="FFFFFF"/>
              </a:highlight>
            </a:endParaRPr>
          </a:p>
          <a:p>
            <a:br>
              <a:rPr lang="en-US" dirty="0"/>
            </a:br>
            <a:endParaRPr lang="en-US" sz="2000" dirty="0">
              <a:solidFill>
                <a:srgbClr val="212121"/>
              </a:solidFill>
              <a:highlight>
                <a:srgbClr val="FFFFFF"/>
              </a:highlight>
            </a:endParaRPr>
          </a:p>
          <a:p>
            <a:pPr algn="just" rtl="0">
              <a:spcAft>
                <a:spcPts val="0"/>
              </a:spcAft>
            </a:pPr>
            <a:endParaRPr lang="en-US" sz="2400" b="1" dirty="0">
              <a:solidFill>
                <a:srgbClr val="212121"/>
              </a:solidFill>
              <a:highlight>
                <a:srgbClr val="FFFFFF"/>
              </a:highlight>
            </a:endParaRPr>
          </a:p>
          <a:p>
            <a:endParaRPr lang="en-IN" dirty="0"/>
          </a:p>
        </p:txBody>
      </p:sp>
    </p:spTree>
    <p:extLst>
      <p:ext uri="{BB962C8B-B14F-4D97-AF65-F5344CB8AC3E}">
        <p14:creationId xmlns:p14="http://schemas.microsoft.com/office/powerpoint/2010/main" val="743204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D60-F2DB-2E8C-CFC0-139A529B1CC5}"/>
              </a:ext>
            </a:extLst>
          </p:cNvPr>
          <p:cNvSpPr>
            <a:spLocks noGrp="1"/>
          </p:cNvSpPr>
          <p:nvPr>
            <p:ph type="title"/>
          </p:nvPr>
        </p:nvSpPr>
        <p:spPr/>
        <p:txBody>
          <a:bodyPr/>
          <a:lstStyle/>
          <a:p>
            <a:pPr algn="ctr"/>
            <a:r>
              <a:rPr lang="en-IN" b="1" dirty="0">
                <a:solidFill>
                  <a:srgbClr val="FF0000"/>
                </a:solidFill>
              </a:rPr>
              <a:t>Project Objective</a:t>
            </a:r>
          </a:p>
        </p:txBody>
      </p:sp>
      <p:sp>
        <p:nvSpPr>
          <p:cNvPr id="3" name="Content Placeholder 2">
            <a:extLst>
              <a:ext uri="{FF2B5EF4-FFF2-40B4-BE49-F238E27FC236}">
                <a16:creationId xmlns:a16="http://schemas.microsoft.com/office/drawing/2014/main" id="{B059F85A-5964-C18E-783B-C4295D26DB0C}"/>
              </a:ext>
            </a:extLst>
          </p:cNvPr>
          <p:cNvSpPr>
            <a:spLocks noGrp="1"/>
          </p:cNvSpPr>
          <p:nvPr>
            <p:ph idx="1"/>
          </p:nvPr>
        </p:nvSpPr>
        <p:spPr>
          <a:xfrm>
            <a:off x="1097280" y="1845734"/>
            <a:ext cx="6603402" cy="4023360"/>
          </a:xfrm>
        </p:spPr>
        <p:txBody>
          <a:bodyPr/>
          <a:lstStyle/>
          <a:p>
            <a:pPr marL="457200" indent="-457200">
              <a:buFont typeface="+mj-lt"/>
              <a:buAutoNum type="arabicPeriod"/>
            </a:pPr>
            <a:r>
              <a:rPr lang="en-US" b="0" i="0" dirty="0">
                <a:solidFill>
                  <a:srgbClr val="1C1C25"/>
                </a:solidFill>
                <a:effectLst/>
                <a:highlight>
                  <a:srgbClr val="FFFFFF"/>
                </a:highlight>
              </a:rPr>
              <a:t>To utilize machine learning and data analysis techniques to optimize store performance, forecast demand, and enhance customer experience through segmentation and personalized marketing strategies.</a:t>
            </a:r>
          </a:p>
          <a:p>
            <a:pPr marL="457200" indent="-457200">
              <a:buFont typeface="+mj-lt"/>
              <a:buAutoNum type="arabicPeriod"/>
            </a:pPr>
            <a:r>
              <a:rPr lang="en-US" dirty="0">
                <a:solidFill>
                  <a:srgbClr val="0D0D0D"/>
                </a:solidFill>
                <a:highlight>
                  <a:srgbClr val="FFFFFF"/>
                </a:highlight>
              </a:rPr>
              <a:t>T</a:t>
            </a:r>
            <a:r>
              <a:rPr lang="en-US" b="0" i="0" dirty="0">
                <a:solidFill>
                  <a:srgbClr val="0D0D0D"/>
                </a:solidFill>
                <a:effectLst/>
                <a:highlight>
                  <a:srgbClr val="FFFFFF"/>
                </a:highlight>
              </a:rPr>
              <a:t>o foster long-term customer loyalty and satisfaction by delivering personalized experiences that exceed expectations. By continuously refining our strategies based on customer feedback and market insights, we can position ourselves as a trusted partner in meeting the evolving needs of our customers while driving sustainable business success in an increasingly competitive retail landscape.</a:t>
            </a:r>
            <a:endParaRPr lang="en-IN" dirty="0"/>
          </a:p>
        </p:txBody>
      </p:sp>
      <p:pic>
        <p:nvPicPr>
          <p:cNvPr id="5" name="Picture 4">
            <a:extLst>
              <a:ext uri="{FF2B5EF4-FFF2-40B4-BE49-F238E27FC236}">
                <a16:creationId xmlns:a16="http://schemas.microsoft.com/office/drawing/2014/main" id="{AC103876-A564-C58B-3016-20AE6ED473C6}"/>
              </a:ext>
            </a:extLst>
          </p:cNvPr>
          <p:cNvPicPr>
            <a:picLocks noChangeAspect="1"/>
          </p:cNvPicPr>
          <p:nvPr/>
        </p:nvPicPr>
        <p:blipFill>
          <a:blip r:embed="rId2"/>
          <a:stretch>
            <a:fillRect/>
          </a:stretch>
        </p:blipFill>
        <p:spPr>
          <a:xfrm>
            <a:off x="7819134" y="1990164"/>
            <a:ext cx="3682583" cy="3031865"/>
          </a:xfrm>
          <a:prstGeom prst="rect">
            <a:avLst/>
          </a:prstGeom>
        </p:spPr>
      </p:pic>
    </p:spTree>
    <p:extLst>
      <p:ext uri="{BB962C8B-B14F-4D97-AF65-F5344CB8AC3E}">
        <p14:creationId xmlns:p14="http://schemas.microsoft.com/office/powerpoint/2010/main" val="2772406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186927" y="45521"/>
            <a:ext cx="10058400" cy="1450757"/>
          </a:xfrm>
        </p:spPr>
        <p:txBody>
          <a:bodyPr>
            <a:normAutofit fontScale="90000"/>
          </a:bodyPr>
          <a:lstStyle/>
          <a:p>
            <a:pPr algn="ctr"/>
            <a:br>
              <a:rPr lang="en-IN" b="0" i="0" dirty="0">
                <a:solidFill>
                  <a:srgbClr val="1C1C25"/>
                </a:solidFill>
                <a:effectLst/>
                <a:highlight>
                  <a:srgbClr val="FFFFFF"/>
                </a:highlight>
                <a:latin typeface="body"/>
              </a:rPr>
            </a:br>
            <a:r>
              <a:rPr lang="en-IN" b="0" i="0" dirty="0">
                <a:solidFill>
                  <a:srgbClr val="FF0000"/>
                </a:solidFill>
                <a:effectLst/>
                <a:highlight>
                  <a:srgbClr val="FFFFFF"/>
                </a:highlight>
                <a:latin typeface="body"/>
              </a:rPr>
              <a:t>Demand Forecasting</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4831975" y="1748118"/>
            <a:ext cx="7019365" cy="6894195"/>
          </a:xfrm>
          <a:prstGeom prst="rect">
            <a:avLst/>
          </a:prstGeom>
          <a:noFill/>
        </p:spPr>
        <p:txBody>
          <a:bodyPr wrap="square" rtlCol="0">
            <a:spAutoFit/>
          </a:bodyPr>
          <a:lstStyle/>
          <a:p>
            <a:pPr algn="just" rtl="0">
              <a:spcAft>
                <a:spcPts val="0"/>
              </a:spcAft>
            </a:pPr>
            <a:r>
              <a:rPr lang="en-US" sz="1800" b="1" i="0" u="none" strike="noStrike" dirty="0">
                <a:solidFill>
                  <a:srgbClr val="212121"/>
                </a:solidFill>
                <a:effectLst/>
                <a:highlight>
                  <a:srgbClr val="FFFFFF"/>
                </a:highlight>
              </a:rPr>
              <a:t>Objective-</a:t>
            </a:r>
          </a:p>
          <a:p>
            <a:pPr algn="just" rtl="0">
              <a:spcAft>
                <a:spcPts val="0"/>
              </a:spcAft>
            </a:pPr>
            <a:r>
              <a:rPr lang="en-US" sz="1400" dirty="0">
                <a:solidFill>
                  <a:srgbClr val="212121"/>
                </a:solidFill>
                <a:highlight>
                  <a:srgbClr val="FFFFFF"/>
                </a:highlight>
              </a:rPr>
              <a:t>Build models to forecast weekly sales for each store and department.</a:t>
            </a:r>
          </a:p>
          <a:p>
            <a:pPr algn="just" rtl="0">
              <a:spcAft>
                <a:spcPts val="0"/>
              </a:spcAft>
            </a:pPr>
            <a:endParaRPr lang="en-US" sz="1400" dirty="0">
              <a:solidFill>
                <a:srgbClr val="212121"/>
              </a:solidFill>
              <a:highlight>
                <a:srgbClr val="FFFFFF"/>
              </a:highlight>
            </a:endParaRPr>
          </a:p>
          <a:p>
            <a:pPr algn="just" rtl="0">
              <a:spcAft>
                <a:spcPts val="0"/>
              </a:spcAft>
            </a:pPr>
            <a:r>
              <a:rPr lang="en-US" sz="1400" dirty="0">
                <a:solidFill>
                  <a:srgbClr val="212121"/>
                </a:solidFill>
                <a:highlight>
                  <a:srgbClr val="FFFFFF"/>
                </a:highlight>
              </a:rPr>
              <a:t>Incorporate factors like CPI, unemployment rate, fuel prices, and store/dept attributes.</a:t>
            </a:r>
          </a:p>
          <a:p>
            <a:pPr algn="just" rtl="0">
              <a:spcAft>
                <a:spcPts val="0"/>
              </a:spcAft>
            </a:pPr>
            <a:r>
              <a:rPr lang="en-US" sz="1400" dirty="0">
                <a:solidFill>
                  <a:srgbClr val="212121"/>
                </a:solidFill>
                <a:highlight>
                  <a:srgbClr val="FFFFFF"/>
                </a:highlight>
              </a:rPr>
              <a:t>Explore short-term and long-term forecasting models.</a:t>
            </a:r>
          </a:p>
          <a:p>
            <a:pPr algn="just" rtl="0">
              <a:spcAft>
                <a:spcPts val="0"/>
              </a:spcAft>
            </a:pPr>
            <a:endParaRPr lang="en-US" sz="1400" dirty="0">
              <a:solidFill>
                <a:srgbClr val="212121"/>
              </a:solidFill>
              <a:highlight>
                <a:srgbClr val="FFFFFF"/>
              </a:highlight>
            </a:endParaRPr>
          </a:p>
          <a:p>
            <a:pPr algn="just" rtl="0">
              <a:spcAft>
                <a:spcPts val="0"/>
              </a:spcAft>
            </a:pPr>
            <a:r>
              <a:rPr lang="en-US" sz="1600" b="1" dirty="0">
                <a:solidFill>
                  <a:srgbClr val="212121"/>
                </a:solidFill>
                <a:highlight>
                  <a:srgbClr val="FFFFFF"/>
                </a:highlight>
              </a:rPr>
              <a:t>Significance of Demand Forecasting</a:t>
            </a:r>
            <a:endParaRPr lang="en-US" sz="1600" b="1" dirty="0">
              <a:effectLst/>
              <a:highlight>
                <a:srgbClr val="FFFFFF"/>
              </a:highlight>
            </a:endParaRPr>
          </a:p>
          <a:p>
            <a:pPr algn="just" rtl="0">
              <a:spcAft>
                <a:spcPts val="0"/>
              </a:spcAft>
            </a:pPr>
            <a:r>
              <a:rPr lang="en-US" sz="1400" dirty="0">
                <a:effectLst/>
                <a:highlight>
                  <a:srgbClr val="FFFFFF"/>
                </a:highlight>
              </a:rPr>
              <a:t>Demand forecasting is a process used by businesses to predict future customer demand for their products or services. </a:t>
            </a:r>
          </a:p>
          <a:p>
            <a:pPr algn="just" rtl="0">
              <a:spcAft>
                <a:spcPts val="0"/>
              </a:spcAft>
            </a:pPr>
            <a:r>
              <a:rPr lang="en-US" sz="1400" dirty="0">
                <a:effectLst/>
                <a:highlight>
                  <a:srgbClr val="FFFFFF"/>
                </a:highlight>
              </a:rPr>
              <a:t>It involves analyzing historical sales data, market trends, and other relevant factors to estimate the quantity of goods or services that customers are likely to purchase over a specific period of time.</a:t>
            </a:r>
          </a:p>
          <a:p>
            <a:pPr algn="just" rtl="0">
              <a:spcAft>
                <a:spcPts val="0"/>
              </a:spcAft>
            </a:pPr>
            <a:endParaRPr lang="en-US" sz="1200" dirty="0">
              <a:effectLst/>
              <a:highlight>
                <a:srgbClr val="FFFFFF"/>
              </a:highlight>
            </a:endParaRPr>
          </a:p>
          <a:p>
            <a:r>
              <a:rPr lang="en-US" sz="1600" b="1" i="0" u="none" strike="noStrike" dirty="0">
                <a:solidFill>
                  <a:srgbClr val="383838"/>
                </a:solidFill>
                <a:effectLst/>
              </a:rPr>
              <a:t>Models Used for Demand Forecasting in Retail Data</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rgbClr val="383838"/>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rPr>
              <a:t>Short-term forecasting model(SARIMA)- </a:t>
            </a:r>
            <a:r>
              <a:rPr kumimoji="0" lang="en-US" altLang="en-US" sz="1400" i="0" u="none" strike="noStrike" cap="none" normalizeH="0" baseline="0" dirty="0">
                <a:ln>
                  <a:noFill/>
                </a:ln>
                <a:solidFill>
                  <a:srgbClr val="000000"/>
                </a:solidFill>
                <a:effectLst/>
              </a:rPr>
              <a:t>Predicting future events or values over a relatively brief period, often within weeks or months, for immediate operational decisions.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000000"/>
              </a:solidFill>
            </a:endParaRPr>
          </a:p>
          <a:p>
            <a:pPr defTabSz="914400" eaLnBrk="0" fontAlgn="base" hangingPunct="0">
              <a:spcBef>
                <a:spcPct val="0"/>
              </a:spcBef>
              <a:spcAft>
                <a:spcPct val="0"/>
              </a:spcAft>
            </a:pPr>
            <a:r>
              <a:rPr kumimoji="0" lang="en-US" altLang="en-US" sz="1400" b="1" i="0" u="none" strike="noStrike" cap="none" normalizeH="0" baseline="0" dirty="0">
                <a:ln>
                  <a:noFill/>
                </a:ln>
                <a:solidFill>
                  <a:srgbClr val="000000"/>
                </a:solidFill>
                <a:effectLst/>
              </a:rPr>
              <a:t>Long-term forecasting model(Random Forest)- </a:t>
            </a:r>
            <a:r>
              <a:rPr kumimoji="0" lang="en-US" altLang="en-US" sz="1400" i="0" u="none" strike="noStrike" cap="none" normalizeH="0" baseline="0" dirty="0">
                <a:ln>
                  <a:noFill/>
                </a:ln>
                <a:solidFill>
                  <a:srgbClr val="000000"/>
                </a:solidFill>
                <a:effectLst/>
              </a:rPr>
              <a:t>Predicting future trends and values over an extended period, typically spanning months to years, for strategic planning and decision-making.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i="0" u="none" strike="noStrike" cap="none" normalizeH="0" baseline="0" dirty="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000000"/>
                </a:solidFill>
                <a:effectLst/>
                <a:latin typeface="+mj-lt"/>
              </a:rPr>
            </a:br>
            <a:endParaRPr kumimoji="0" lang="en-US" altLang="en-US" sz="1600" b="0" i="0" u="none" strike="noStrike" cap="none" normalizeH="0" baseline="0" dirty="0">
              <a:ln>
                <a:noFill/>
              </a:ln>
              <a:solidFill>
                <a:schemeClr val="tx1"/>
              </a:solidFill>
              <a:effectLst/>
              <a:latin typeface="+mj-lt"/>
            </a:endParaRPr>
          </a:p>
          <a:p>
            <a:endParaRPr lang="en-US" sz="1600" b="1" i="0" u="none" strike="noStrike" dirty="0">
              <a:solidFill>
                <a:srgbClr val="383838"/>
              </a:solidFill>
              <a:effectLst/>
            </a:endParaRPr>
          </a:p>
          <a:p>
            <a:endParaRPr lang="en-US" sz="1600" b="1" dirty="0">
              <a:solidFill>
                <a:srgbClr val="383838"/>
              </a:solidFill>
            </a:endParaRPr>
          </a:p>
          <a:p>
            <a:br>
              <a:rPr lang="en-US" sz="1400" dirty="0"/>
            </a:br>
            <a:endParaRPr lang="en-US" sz="1400" dirty="0"/>
          </a:p>
          <a:p>
            <a:br>
              <a:rPr lang="en-US" dirty="0"/>
            </a:br>
            <a:endParaRPr lang="en-IN" dirty="0"/>
          </a:p>
        </p:txBody>
      </p:sp>
      <p:sp>
        <p:nvSpPr>
          <p:cNvPr id="7" name="TextBox 6">
            <a:extLst>
              <a:ext uri="{FF2B5EF4-FFF2-40B4-BE49-F238E27FC236}">
                <a16:creationId xmlns:a16="http://schemas.microsoft.com/office/drawing/2014/main" id="{6A8D85A7-C540-9146-8C14-ADDA4D5898E8}"/>
              </a:ext>
            </a:extLst>
          </p:cNvPr>
          <p:cNvSpPr txBox="1"/>
          <p:nvPr/>
        </p:nvSpPr>
        <p:spPr>
          <a:xfrm>
            <a:off x="184732" y="3741393"/>
            <a:ext cx="4647244" cy="677108"/>
          </a:xfrm>
          <a:prstGeom prst="rect">
            <a:avLst/>
          </a:prstGeom>
          <a:noFill/>
        </p:spPr>
        <p:txBody>
          <a:bodyPr wrap="square" rtlCol="0">
            <a:spAutoFit/>
          </a:bodyPr>
          <a:lstStyle/>
          <a:p>
            <a:pPr algn="just"/>
            <a:r>
              <a:rPr lang="en-US" sz="1200" b="1" dirty="0"/>
              <a:t>As it can be observed, the series is strongly influenced by the seasonal component</a:t>
            </a:r>
          </a:p>
          <a:p>
            <a:pPr algn="just"/>
            <a:endParaRPr lang="en-IN" sz="1400" b="1" dirty="0"/>
          </a:p>
        </p:txBody>
      </p:sp>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pic>
        <p:nvPicPr>
          <p:cNvPr id="9" name="Picture 8">
            <a:extLst>
              <a:ext uri="{FF2B5EF4-FFF2-40B4-BE49-F238E27FC236}">
                <a16:creationId xmlns:a16="http://schemas.microsoft.com/office/drawing/2014/main" id="{C70D78E7-400D-5BC5-2265-87CDAF608FE9}"/>
              </a:ext>
            </a:extLst>
          </p:cNvPr>
          <p:cNvPicPr>
            <a:picLocks noChangeAspect="1"/>
          </p:cNvPicPr>
          <p:nvPr/>
        </p:nvPicPr>
        <p:blipFill>
          <a:blip r:embed="rId2"/>
          <a:stretch>
            <a:fillRect/>
          </a:stretch>
        </p:blipFill>
        <p:spPr>
          <a:xfrm>
            <a:off x="99566" y="1838288"/>
            <a:ext cx="4647244" cy="1900695"/>
          </a:xfrm>
          <a:prstGeom prst="rect">
            <a:avLst/>
          </a:prstGeom>
        </p:spPr>
      </p:pic>
      <p:pic>
        <p:nvPicPr>
          <p:cNvPr id="11" name="Picture 10">
            <a:extLst>
              <a:ext uri="{FF2B5EF4-FFF2-40B4-BE49-F238E27FC236}">
                <a16:creationId xmlns:a16="http://schemas.microsoft.com/office/drawing/2014/main" id="{101F54B3-7A80-1267-AB2B-7AF9EB63BD08}"/>
              </a:ext>
            </a:extLst>
          </p:cNvPr>
          <p:cNvPicPr>
            <a:picLocks noChangeAspect="1"/>
          </p:cNvPicPr>
          <p:nvPr/>
        </p:nvPicPr>
        <p:blipFill>
          <a:blip r:embed="rId3"/>
          <a:stretch>
            <a:fillRect/>
          </a:stretch>
        </p:blipFill>
        <p:spPr>
          <a:xfrm>
            <a:off x="74898" y="4108027"/>
            <a:ext cx="2224057" cy="2020488"/>
          </a:xfrm>
          <a:prstGeom prst="rect">
            <a:avLst/>
          </a:prstGeom>
        </p:spPr>
      </p:pic>
      <p:pic>
        <p:nvPicPr>
          <p:cNvPr id="13" name="Picture 12">
            <a:extLst>
              <a:ext uri="{FF2B5EF4-FFF2-40B4-BE49-F238E27FC236}">
                <a16:creationId xmlns:a16="http://schemas.microsoft.com/office/drawing/2014/main" id="{1C5E1AEB-8A55-B7FE-A067-EAA54D6CD0AD}"/>
              </a:ext>
            </a:extLst>
          </p:cNvPr>
          <p:cNvPicPr>
            <a:picLocks noChangeAspect="1"/>
          </p:cNvPicPr>
          <p:nvPr/>
        </p:nvPicPr>
        <p:blipFill>
          <a:blip r:embed="rId4"/>
          <a:stretch>
            <a:fillRect/>
          </a:stretch>
        </p:blipFill>
        <p:spPr>
          <a:xfrm>
            <a:off x="2298955" y="4108028"/>
            <a:ext cx="2447855" cy="2020488"/>
          </a:xfrm>
          <a:prstGeom prst="rect">
            <a:avLst/>
          </a:prstGeom>
        </p:spPr>
      </p:pic>
    </p:spTree>
    <p:extLst>
      <p:ext uri="{BB962C8B-B14F-4D97-AF65-F5344CB8AC3E}">
        <p14:creationId xmlns:p14="http://schemas.microsoft.com/office/powerpoint/2010/main" val="2514817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D27C-6B1A-518B-5912-C4825235B611}"/>
              </a:ext>
            </a:extLst>
          </p:cNvPr>
          <p:cNvSpPr>
            <a:spLocks noGrp="1"/>
          </p:cNvSpPr>
          <p:nvPr>
            <p:ph type="title"/>
          </p:nvPr>
        </p:nvSpPr>
        <p:spPr/>
        <p:txBody>
          <a:bodyPr/>
          <a:lstStyle/>
          <a:p>
            <a:pPr algn="ctr"/>
            <a:r>
              <a:rPr lang="en-IN" b="0" i="0" dirty="0">
                <a:solidFill>
                  <a:srgbClr val="FF0000"/>
                </a:solidFill>
                <a:effectLst/>
                <a:highlight>
                  <a:srgbClr val="FFFFFF"/>
                </a:highlight>
                <a:latin typeface="body"/>
              </a:rPr>
              <a:t>Demand Forecasting</a:t>
            </a:r>
            <a:br>
              <a:rPr lang="en-IN" b="0" i="0" dirty="0">
                <a:solidFill>
                  <a:srgbClr val="1C1C25"/>
                </a:solidFill>
                <a:effectLst/>
                <a:highlight>
                  <a:srgbClr val="FFFFFF"/>
                </a:highlight>
                <a:latin typeface="body"/>
              </a:rPr>
            </a:br>
            <a:endParaRPr lang="en-IN" dirty="0"/>
          </a:p>
        </p:txBody>
      </p:sp>
      <p:sp>
        <p:nvSpPr>
          <p:cNvPr id="3" name="Content Placeholder 2">
            <a:extLst>
              <a:ext uri="{FF2B5EF4-FFF2-40B4-BE49-F238E27FC236}">
                <a16:creationId xmlns:a16="http://schemas.microsoft.com/office/drawing/2014/main" id="{CD089CFB-715A-6607-E781-F7527118DD5B}"/>
              </a:ext>
            </a:extLst>
          </p:cNvPr>
          <p:cNvSpPr>
            <a:spLocks noGrp="1"/>
          </p:cNvSpPr>
          <p:nvPr>
            <p:ph idx="1"/>
          </p:nvPr>
        </p:nvSpPr>
        <p:spPr>
          <a:xfrm>
            <a:off x="0" y="1786800"/>
            <a:ext cx="5522259" cy="396240"/>
          </a:xfrm>
        </p:spPr>
        <p:txBody>
          <a:bodyPr>
            <a:normAutofit/>
          </a:bodyPr>
          <a:lstStyle/>
          <a:p>
            <a:r>
              <a:rPr lang="en-US" sz="1600" b="1" dirty="0"/>
              <a:t>Error Distribution in Short term vs Long term forecasting model</a:t>
            </a:r>
            <a:endParaRPr lang="en-IN" sz="1600" b="1" dirty="0"/>
          </a:p>
        </p:txBody>
      </p:sp>
      <p:pic>
        <p:nvPicPr>
          <p:cNvPr id="12292" name="Picture 4">
            <a:extLst>
              <a:ext uri="{FF2B5EF4-FFF2-40B4-BE49-F238E27FC236}">
                <a16:creationId xmlns:a16="http://schemas.microsoft.com/office/drawing/2014/main" id="{5A9B5318-D225-FC23-4DC2-E07067A85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376" y="2183040"/>
            <a:ext cx="4231341" cy="2218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462BC1-EF0C-1AEA-71EB-2FC8E1A5C9CD}"/>
              </a:ext>
            </a:extLst>
          </p:cNvPr>
          <p:cNvSpPr txBox="1"/>
          <p:nvPr/>
        </p:nvSpPr>
        <p:spPr>
          <a:xfrm>
            <a:off x="5522259" y="1775983"/>
            <a:ext cx="6472517" cy="3306033"/>
          </a:xfrm>
          <a:prstGeom prst="rect">
            <a:avLst/>
          </a:prstGeom>
          <a:noFill/>
        </p:spPr>
        <p:txBody>
          <a:bodyPr wrap="square" rtlCol="0">
            <a:spAutoFit/>
          </a:bodyPr>
          <a:lstStyle/>
          <a:p>
            <a:pPr rtl="0">
              <a:spcBef>
                <a:spcPts val="900"/>
              </a:spcBef>
              <a:spcAft>
                <a:spcPts val="900"/>
              </a:spcAft>
            </a:pPr>
            <a:r>
              <a:rPr lang="en-US" sz="1600" b="1" i="0" u="none" strike="noStrike" dirty="0">
                <a:solidFill>
                  <a:srgbClr val="212121"/>
                </a:solidFill>
                <a:effectLst/>
                <a:highlight>
                  <a:srgbClr val="FFFFFF"/>
                </a:highlight>
              </a:rPr>
              <a:t>Forecasting for 2013</a:t>
            </a:r>
            <a:endParaRPr lang="en-US" sz="1600" b="1" dirty="0">
              <a:effectLst/>
              <a:highlight>
                <a:srgbClr val="FFFFFF"/>
              </a:highlight>
            </a:endParaRPr>
          </a:p>
          <a:p>
            <a:pPr algn="just" rtl="0">
              <a:spcBef>
                <a:spcPts val="700"/>
              </a:spcBef>
              <a:spcAft>
                <a:spcPts val="0"/>
              </a:spcAft>
            </a:pPr>
            <a:r>
              <a:rPr lang="en-US" sz="1400" b="1" i="0" u="none" strike="noStrike" dirty="0">
                <a:solidFill>
                  <a:srgbClr val="212121"/>
                </a:solidFill>
                <a:effectLst/>
                <a:highlight>
                  <a:srgbClr val="FFFFFF"/>
                </a:highlight>
              </a:rPr>
              <a:t>Forecasting using the Holt-Winters Model</a:t>
            </a:r>
            <a:endParaRPr lang="en-US" sz="1400" b="1" dirty="0">
              <a:effectLst/>
              <a:highlight>
                <a:srgbClr val="FFFFFF"/>
              </a:highlight>
            </a:endParaRPr>
          </a:p>
          <a:p>
            <a:pPr algn="just" rtl="0">
              <a:spcBef>
                <a:spcPts val="0"/>
              </a:spcBef>
              <a:spcAft>
                <a:spcPts val="1500"/>
              </a:spcAft>
            </a:pPr>
            <a:br>
              <a:rPr lang="en-US" sz="1400" b="0" dirty="0">
                <a:effectLst/>
              </a:rPr>
            </a:br>
            <a:r>
              <a:rPr lang="en-US" sz="1400" b="0" i="0" u="none" strike="noStrike" dirty="0">
                <a:solidFill>
                  <a:srgbClr val="0D0D0D"/>
                </a:solidFill>
                <a:effectLst/>
                <a:highlight>
                  <a:srgbClr val="FFFFFF"/>
                </a:highlight>
              </a:rPr>
              <a:t>To perform forecasting using the Holt-Winters Model, also known as Triple Exponential Smoothing</a:t>
            </a:r>
            <a:r>
              <a:rPr lang="en-US" sz="1400" dirty="0">
                <a:solidFill>
                  <a:srgbClr val="0D0D0D"/>
                </a:solidFill>
                <a:highlight>
                  <a:srgbClr val="FFFFFF"/>
                </a:highlight>
              </a:rPr>
              <a:t>.</a:t>
            </a:r>
          </a:p>
          <a:p>
            <a:pPr algn="just" rtl="0">
              <a:spcBef>
                <a:spcPts val="0"/>
              </a:spcBef>
              <a:spcAft>
                <a:spcPts val="1500"/>
              </a:spcAft>
            </a:pPr>
            <a:r>
              <a:rPr lang="en-US" sz="1400" b="0" dirty="0">
                <a:effectLst/>
                <a:highlight>
                  <a:srgbClr val="FFFFFF"/>
                </a:highlight>
              </a:rPr>
              <a:t>We can leverage the Holt-Winters Model to perform forecasting and predict future weekly sales for each store and department, taking into account the level, trend, and seasonality components of the data.</a:t>
            </a:r>
          </a:p>
          <a:p>
            <a:pPr rtl="0">
              <a:spcBef>
                <a:spcPts val="0"/>
              </a:spcBef>
              <a:spcAft>
                <a:spcPts val="1500"/>
              </a:spcAft>
            </a:pPr>
            <a:endParaRPr lang="en-US" sz="1400" b="0" dirty="0">
              <a:effectLst/>
              <a:highlight>
                <a:srgbClr val="FFFFFF"/>
              </a:highlight>
            </a:endParaRPr>
          </a:p>
          <a:p>
            <a:br>
              <a:rPr lang="en-US" sz="1400" dirty="0"/>
            </a:br>
            <a:endParaRPr lang="en-IN" sz="1400" dirty="0"/>
          </a:p>
        </p:txBody>
      </p:sp>
      <p:pic>
        <p:nvPicPr>
          <p:cNvPr id="12294" name="Picture 6">
            <a:extLst>
              <a:ext uri="{FF2B5EF4-FFF2-40B4-BE49-F238E27FC236}">
                <a16:creationId xmlns:a16="http://schemas.microsoft.com/office/drawing/2014/main" id="{A78CF2F9-C7D7-E115-ECA3-E40FE6E6C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2259" y="4401556"/>
            <a:ext cx="2850776" cy="168954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C0524E99-B41E-7BCD-EE03-DE86A5A29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7506" y="4383787"/>
            <a:ext cx="3487270" cy="17073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E48617D-1C8F-6F6B-9715-5551342B4292}"/>
              </a:ext>
            </a:extLst>
          </p:cNvPr>
          <p:cNvSpPr txBox="1"/>
          <p:nvPr/>
        </p:nvSpPr>
        <p:spPr>
          <a:xfrm>
            <a:off x="412376" y="4981838"/>
            <a:ext cx="4231341" cy="1200329"/>
          </a:xfrm>
          <a:prstGeom prst="rect">
            <a:avLst/>
          </a:prstGeom>
          <a:noFill/>
        </p:spPr>
        <p:txBody>
          <a:bodyPr wrap="square" rtlCol="0">
            <a:spAutoFit/>
          </a:bodyPr>
          <a:lstStyle/>
          <a:p>
            <a:pPr algn="just"/>
            <a:r>
              <a:rPr lang="en-US" b="1" i="0" dirty="0">
                <a:solidFill>
                  <a:srgbClr val="0D0D0D"/>
                </a:solidFill>
                <a:effectLst/>
                <a:highlight>
                  <a:srgbClr val="FFFFFF"/>
                </a:highlight>
              </a:rPr>
              <a:t>The error distribution plot demonstrates that the distribution in long-term forecasting random forest model adheres to a Gaussian curve.</a:t>
            </a:r>
            <a:endParaRPr lang="en-IN" b="1" dirty="0"/>
          </a:p>
        </p:txBody>
      </p:sp>
    </p:spTree>
    <p:extLst>
      <p:ext uri="{BB962C8B-B14F-4D97-AF65-F5344CB8AC3E}">
        <p14:creationId xmlns:p14="http://schemas.microsoft.com/office/powerpoint/2010/main" val="701098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186927" y="45521"/>
            <a:ext cx="10058400" cy="1450757"/>
          </a:xfrm>
        </p:spPr>
        <p:txBody>
          <a:bodyPr>
            <a:normAutofit fontScale="90000"/>
          </a:bodyPr>
          <a:lstStyle/>
          <a:p>
            <a:pPr algn="ctr"/>
            <a:br>
              <a:rPr lang="en-IN" b="0" i="0" dirty="0">
                <a:solidFill>
                  <a:srgbClr val="1C1C25"/>
                </a:solidFill>
                <a:effectLst/>
                <a:highlight>
                  <a:srgbClr val="FFFFFF"/>
                </a:highlight>
                <a:latin typeface="body"/>
              </a:rPr>
            </a:br>
            <a:r>
              <a:rPr lang="en-IN" b="0" i="0" dirty="0">
                <a:solidFill>
                  <a:srgbClr val="FF0000"/>
                </a:solidFill>
                <a:effectLst/>
                <a:highlight>
                  <a:srgbClr val="FFFFFF"/>
                </a:highlight>
                <a:latin typeface="body"/>
              </a:rPr>
              <a:t>Impact of External Factors</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4831975" y="1748118"/>
            <a:ext cx="7019365" cy="4821833"/>
          </a:xfrm>
          <a:prstGeom prst="rect">
            <a:avLst/>
          </a:prstGeom>
          <a:noFill/>
        </p:spPr>
        <p:txBody>
          <a:bodyPr wrap="square" rtlCol="0">
            <a:spAutoFit/>
          </a:bodyPr>
          <a:lstStyle/>
          <a:p>
            <a:pPr algn="just" rtl="0">
              <a:spcAft>
                <a:spcPts val="0"/>
              </a:spcAft>
            </a:pPr>
            <a:r>
              <a:rPr lang="en-US" sz="1800" b="1" i="0" u="none" strike="noStrike" dirty="0">
                <a:solidFill>
                  <a:srgbClr val="212121"/>
                </a:solidFill>
                <a:effectLst/>
                <a:highlight>
                  <a:srgbClr val="FFFFFF"/>
                </a:highlight>
              </a:rPr>
              <a:t>Objective-</a:t>
            </a:r>
          </a:p>
          <a:p>
            <a:pPr algn="just" rtl="0">
              <a:spcAft>
                <a:spcPts val="0"/>
              </a:spcAft>
            </a:pPr>
            <a:endParaRPr lang="en-US" sz="1800" b="1" i="0" u="none" strike="noStrike" dirty="0">
              <a:solidFill>
                <a:srgbClr val="212121"/>
              </a:solidFill>
              <a:effectLst/>
              <a:highlight>
                <a:srgbClr val="FFFFFF"/>
              </a:highlight>
            </a:endParaRPr>
          </a:p>
          <a:p>
            <a:pPr algn="just" rtl="0">
              <a:lnSpc>
                <a:spcPts val="1000"/>
              </a:lnSpc>
              <a:spcAft>
                <a:spcPts val="0"/>
              </a:spcAft>
            </a:pPr>
            <a:r>
              <a:rPr lang="en-US" sz="1400" dirty="0">
                <a:solidFill>
                  <a:srgbClr val="212121"/>
                </a:solidFill>
                <a:highlight>
                  <a:srgbClr val="FFFFFF"/>
                </a:highlight>
              </a:rPr>
              <a:t>Examine how external factors (economic indicators, regional climate) influence sales.</a:t>
            </a:r>
          </a:p>
          <a:p>
            <a:pPr algn="just" rtl="0">
              <a:lnSpc>
                <a:spcPts val="1000"/>
              </a:lnSpc>
              <a:spcAft>
                <a:spcPts val="0"/>
              </a:spcAft>
            </a:pPr>
            <a:endParaRPr lang="en-US" sz="1400" dirty="0">
              <a:solidFill>
                <a:srgbClr val="212121"/>
              </a:solidFill>
              <a:highlight>
                <a:srgbClr val="FFFFFF"/>
              </a:highlight>
            </a:endParaRPr>
          </a:p>
          <a:p>
            <a:pPr algn="just" rtl="0">
              <a:lnSpc>
                <a:spcPts val="1000"/>
              </a:lnSpc>
              <a:spcAft>
                <a:spcPts val="0"/>
              </a:spcAft>
            </a:pPr>
            <a:r>
              <a:rPr lang="en-US" sz="1400" dirty="0">
                <a:solidFill>
                  <a:srgbClr val="212121"/>
                </a:solidFill>
                <a:highlight>
                  <a:srgbClr val="FFFFFF"/>
                </a:highlight>
              </a:rPr>
              <a:t>Incorporate these insights into the demand forecasting models.</a:t>
            </a:r>
          </a:p>
          <a:p>
            <a:pPr algn="just" rtl="0">
              <a:lnSpc>
                <a:spcPts val="1000"/>
              </a:lnSpc>
              <a:spcAft>
                <a:spcPts val="0"/>
              </a:spcAft>
            </a:pPr>
            <a:endParaRPr lang="en-US" sz="1400" dirty="0">
              <a:solidFill>
                <a:srgbClr val="212121"/>
              </a:solidFill>
              <a:highlight>
                <a:srgbClr val="FFFFFF"/>
              </a:highlight>
            </a:endParaRPr>
          </a:p>
          <a:p>
            <a:pPr algn="just" rtl="0">
              <a:spcAft>
                <a:spcPts val="0"/>
              </a:spcAft>
            </a:pPr>
            <a:r>
              <a:rPr lang="en-US" sz="1600" b="1" dirty="0">
                <a:solidFill>
                  <a:srgbClr val="212121"/>
                </a:solidFill>
                <a:highlight>
                  <a:srgbClr val="FFFFFF"/>
                </a:highlight>
              </a:rPr>
              <a:t>Impact of external factors in Demand Forecasting</a:t>
            </a:r>
            <a:endParaRPr lang="en-US" sz="1600" b="1" dirty="0">
              <a:effectLst/>
              <a:highlight>
                <a:srgbClr val="FFFFFF"/>
              </a:highlight>
            </a:endParaRPr>
          </a:p>
          <a:p>
            <a:pPr algn="just" rtl="0">
              <a:spcAft>
                <a:spcPts val="0"/>
              </a:spcAft>
            </a:pPr>
            <a:r>
              <a:rPr lang="en-US" sz="1400" b="1" dirty="0">
                <a:effectLst/>
                <a:highlight>
                  <a:srgbClr val="FFFFFF"/>
                </a:highlight>
              </a:rPr>
              <a:t>Temperature</a:t>
            </a:r>
          </a:p>
          <a:p>
            <a:pPr algn="just" rtl="0">
              <a:spcAft>
                <a:spcPts val="0"/>
              </a:spcAft>
            </a:pPr>
            <a:r>
              <a:rPr lang="en-US" sz="1400" dirty="0">
                <a:highlight>
                  <a:srgbClr val="FFFFFF"/>
                </a:highlight>
              </a:rPr>
              <a:t>It</a:t>
            </a:r>
            <a:r>
              <a:rPr lang="en-US" sz="1400" dirty="0">
                <a:effectLst/>
                <a:highlight>
                  <a:srgbClr val="FFFFFF"/>
                </a:highlight>
              </a:rPr>
              <a:t> plays a significant role in shaping consumer demand, especially for seasonal products and services.</a:t>
            </a:r>
          </a:p>
          <a:p>
            <a:pPr algn="just" rtl="0">
              <a:spcAft>
                <a:spcPts val="0"/>
              </a:spcAft>
            </a:pPr>
            <a:r>
              <a:rPr lang="en-US" sz="1400" dirty="0">
                <a:effectLst/>
                <a:highlight>
                  <a:srgbClr val="FFFFFF"/>
                </a:highlight>
              </a:rPr>
              <a:t>During colder months, there is typically an increased demand for products such as winter clothing, heating appliances, and comfort foods. Conversely, warmer temperatures can lead to higher demand for items like outdoor recreational equipment, summer clothing, and cold beverages.</a:t>
            </a:r>
          </a:p>
          <a:p>
            <a:pPr algn="just"/>
            <a:r>
              <a:rPr lang="en-US" sz="1400" b="1" i="0" dirty="0">
                <a:solidFill>
                  <a:srgbClr val="0D0D0D"/>
                </a:solidFill>
                <a:effectLst/>
                <a:highlight>
                  <a:srgbClr val="FFFFFF"/>
                </a:highlight>
                <a:latin typeface="Söhne"/>
              </a:rPr>
              <a:t>Consumer Price Index (CPI) and </a:t>
            </a:r>
            <a:r>
              <a:rPr lang="en-US" sz="1400" b="1" dirty="0">
                <a:solidFill>
                  <a:srgbClr val="0D0D0D"/>
                </a:solidFill>
                <a:highlight>
                  <a:srgbClr val="FFFFFF"/>
                </a:highlight>
                <a:latin typeface="Söhne"/>
              </a:rPr>
              <a:t>F</a:t>
            </a:r>
            <a:r>
              <a:rPr lang="en-US" sz="1400" b="1" i="0" dirty="0">
                <a:solidFill>
                  <a:srgbClr val="0D0D0D"/>
                </a:solidFill>
                <a:effectLst/>
                <a:highlight>
                  <a:srgbClr val="FFFFFF"/>
                </a:highlight>
                <a:latin typeface="Söhne"/>
              </a:rPr>
              <a:t>uel </a:t>
            </a:r>
            <a:r>
              <a:rPr lang="en-US" sz="1400" b="1" dirty="0">
                <a:solidFill>
                  <a:srgbClr val="0D0D0D"/>
                </a:solidFill>
                <a:highlight>
                  <a:srgbClr val="FFFFFF"/>
                </a:highlight>
                <a:latin typeface="Söhne"/>
              </a:rPr>
              <a:t>P</a:t>
            </a:r>
            <a:r>
              <a:rPr lang="en-US" sz="1400" b="1" i="0" dirty="0">
                <a:solidFill>
                  <a:srgbClr val="0D0D0D"/>
                </a:solidFill>
                <a:effectLst/>
                <a:highlight>
                  <a:srgbClr val="FFFFFF"/>
                </a:highlight>
                <a:latin typeface="Söhne"/>
              </a:rPr>
              <a:t>rice Index</a:t>
            </a:r>
            <a:endParaRPr lang="en-US" sz="1400" b="0" i="0" dirty="0">
              <a:solidFill>
                <a:srgbClr val="0D0D0D"/>
              </a:solidFill>
              <a:effectLst/>
              <a:highlight>
                <a:srgbClr val="FFFFFF"/>
              </a:highlight>
              <a:latin typeface="Söhne"/>
            </a:endParaRPr>
          </a:p>
          <a:p>
            <a:pPr algn="just">
              <a:buFont typeface="Arial" panose="020B0604020202020204" pitchFamily="34" charset="0"/>
              <a:buChar char="•"/>
            </a:pPr>
            <a:r>
              <a:rPr lang="en-US" sz="1400" b="0" i="0" dirty="0">
                <a:solidFill>
                  <a:srgbClr val="0D0D0D"/>
                </a:solidFill>
                <a:effectLst/>
                <a:highlight>
                  <a:srgbClr val="FFFFFF"/>
                </a:highlight>
                <a:latin typeface="Söhne"/>
              </a:rPr>
              <a:t>The CPI is a measure of the average change over time in the prices paid by urban consumers for a market basket of consumer goods and services.</a:t>
            </a:r>
          </a:p>
          <a:p>
            <a:pPr algn="just">
              <a:buFont typeface="Arial" panose="020B0604020202020204" pitchFamily="34" charset="0"/>
              <a:buChar char="•"/>
            </a:pPr>
            <a:r>
              <a:rPr lang="en-US" sz="1400" b="0" i="0" dirty="0">
                <a:solidFill>
                  <a:srgbClr val="0D0D0D"/>
                </a:solidFill>
                <a:effectLst/>
                <a:highlight>
                  <a:srgbClr val="FFFFFF"/>
                </a:highlight>
                <a:latin typeface="Söhne"/>
              </a:rPr>
              <a:t>Changes in the CPI reflect inflationary or deflationary pressures in the economy, which directly impact consumers' purchasing power.</a:t>
            </a:r>
          </a:p>
          <a:p>
            <a:pPr algn="just">
              <a:buFont typeface="Arial" panose="020B0604020202020204" pitchFamily="34" charset="0"/>
              <a:buChar char="•"/>
            </a:pPr>
            <a:r>
              <a:rPr lang="en-US" sz="1400" b="0" i="0" dirty="0">
                <a:solidFill>
                  <a:srgbClr val="0D0D0D"/>
                </a:solidFill>
                <a:effectLst/>
                <a:highlight>
                  <a:srgbClr val="FFFFFF"/>
                </a:highlight>
                <a:latin typeface="Söhne"/>
              </a:rPr>
              <a:t>Fluctuations in fuel prices directly affect operational costs for businesses involved in transportation and logistics, leading to changes in product pricing and availability.</a:t>
            </a:r>
          </a:p>
          <a:p>
            <a:pPr algn="just" rtl="0">
              <a:spcAft>
                <a:spcPts val="0"/>
              </a:spcAft>
            </a:pPr>
            <a:endParaRPr lang="en-US" sz="1400" dirty="0">
              <a:effectLst/>
              <a:highlight>
                <a:srgbClr val="FFFFFF"/>
              </a:highlight>
            </a:endParaRPr>
          </a:p>
          <a:p>
            <a:pPr algn="just" rtl="0">
              <a:spcAft>
                <a:spcPts val="0"/>
              </a:spcAft>
            </a:pPr>
            <a:endParaRPr lang="en-US" sz="1200" dirty="0">
              <a:effectLst/>
              <a:highlight>
                <a:srgbClr val="FFFFFF"/>
              </a:highlight>
            </a:endParaRPr>
          </a:p>
        </p:txBody>
      </p:sp>
      <p:sp>
        <p:nvSpPr>
          <p:cNvPr id="7" name="TextBox 6">
            <a:extLst>
              <a:ext uri="{FF2B5EF4-FFF2-40B4-BE49-F238E27FC236}">
                <a16:creationId xmlns:a16="http://schemas.microsoft.com/office/drawing/2014/main" id="{6A8D85A7-C540-9146-8C14-ADDA4D5898E8}"/>
              </a:ext>
            </a:extLst>
          </p:cNvPr>
          <p:cNvSpPr txBox="1"/>
          <p:nvPr/>
        </p:nvSpPr>
        <p:spPr>
          <a:xfrm>
            <a:off x="184732" y="3741393"/>
            <a:ext cx="4647244" cy="861774"/>
          </a:xfrm>
          <a:prstGeom prst="rect">
            <a:avLst/>
          </a:prstGeom>
          <a:noFill/>
        </p:spPr>
        <p:txBody>
          <a:bodyPr wrap="square" rtlCol="0">
            <a:spAutoFit/>
          </a:bodyPr>
          <a:lstStyle/>
          <a:p>
            <a:pPr algn="just"/>
            <a:r>
              <a:rPr lang="en-US" sz="1200" b="1" dirty="0"/>
              <a:t>As it can be observed, the top 3 external factors which impact the demand forecasting in long term forecasting were temperature, consumer price index and fuel price.</a:t>
            </a:r>
          </a:p>
          <a:p>
            <a:pPr algn="just"/>
            <a:endParaRPr lang="en-IN" sz="1400" b="1" dirty="0"/>
          </a:p>
        </p:txBody>
      </p:sp>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pic>
        <p:nvPicPr>
          <p:cNvPr id="14340" name="Picture 4">
            <a:extLst>
              <a:ext uri="{FF2B5EF4-FFF2-40B4-BE49-F238E27FC236}">
                <a16:creationId xmlns:a16="http://schemas.microsoft.com/office/drawing/2014/main" id="{5DCEE20D-4177-AE25-EE70-82438AA61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08" y="1864659"/>
            <a:ext cx="4709366" cy="1786073"/>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24A4FF71-E20D-D1B9-092D-788884F64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31" y="4374776"/>
            <a:ext cx="4503810" cy="172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912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066800" y="568620"/>
            <a:ext cx="10058400" cy="1450757"/>
          </a:xfrm>
        </p:spPr>
        <p:txBody>
          <a:bodyPr>
            <a:normAutofit fontScale="90000"/>
          </a:bodyPr>
          <a:lstStyle/>
          <a:p>
            <a:pPr algn="ctr"/>
            <a:br>
              <a:rPr lang="en-IN" b="0" i="0" dirty="0">
                <a:solidFill>
                  <a:srgbClr val="1C1C25"/>
                </a:solidFill>
                <a:effectLst/>
                <a:highlight>
                  <a:srgbClr val="FFFFFF"/>
                </a:highlight>
                <a:latin typeface="body"/>
              </a:rPr>
            </a:br>
            <a:r>
              <a:rPr lang="en-US" b="0" i="0" dirty="0">
                <a:solidFill>
                  <a:srgbClr val="FF0000"/>
                </a:solidFill>
                <a:effectLst/>
                <a:highlight>
                  <a:srgbClr val="FFFFFF"/>
                </a:highlight>
                <a:latin typeface="body"/>
              </a:rPr>
              <a:t>Real-World Application and Strategy Formulation</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340659" y="1748118"/>
            <a:ext cx="11510681" cy="4396075"/>
          </a:xfrm>
          <a:prstGeom prst="rect">
            <a:avLst/>
          </a:prstGeom>
          <a:noFill/>
        </p:spPr>
        <p:txBody>
          <a:bodyPr wrap="square" rtlCol="0">
            <a:spAutoFit/>
          </a:bodyPr>
          <a:lstStyle/>
          <a:p>
            <a:pPr algn="just" rtl="0">
              <a:spcAft>
                <a:spcPts val="0"/>
              </a:spcAft>
            </a:pPr>
            <a:r>
              <a:rPr lang="en-US" sz="1600" b="1" dirty="0">
                <a:highlight>
                  <a:srgbClr val="FFFFFF"/>
                </a:highlight>
              </a:rPr>
              <a:t>Real World Application  and </a:t>
            </a:r>
            <a:r>
              <a:rPr lang="en-US" sz="1600" b="1" i="0" dirty="0">
                <a:effectLst/>
                <a:highlight>
                  <a:srgbClr val="FFFFFF"/>
                </a:highlight>
              </a:rPr>
              <a:t>Strategy Formulation </a:t>
            </a:r>
            <a:r>
              <a:rPr lang="en-US" sz="1600" b="1" dirty="0">
                <a:solidFill>
                  <a:srgbClr val="212121"/>
                </a:solidFill>
                <a:highlight>
                  <a:srgbClr val="FFFFFF"/>
                </a:highlight>
              </a:rPr>
              <a:t>in </a:t>
            </a:r>
            <a:r>
              <a:rPr lang="en-US" sz="1600" b="1" dirty="0">
                <a:effectLst/>
                <a:highlight>
                  <a:srgbClr val="FFFFFF"/>
                </a:highlight>
              </a:rPr>
              <a:t>Inventory Management</a:t>
            </a:r>
          </a:p>
          <a:p>
            <a:pPr algn="just" rtl="0">
              <a:spcAft>
                <a:spcPts val="0"/>
              </a:spcAft>
            </a:pPr>
            <a:endParaRPr lang="en-US" sz="1600" b="1" dirty="0">
              <a:effectLst/>
              <a:highlight>
                <a:srgbClr val="FFFFFF"/>
              </a:highlight>
            </a:endParaRPr>
          </a:p>
          <a:p>
            <a:pPr algn="just" rtl="0">
              <a:lnSpc>
                <a:spcPts val="1900"/>
              </a:lnSpc>
              <a:spcAft>
                <a:spcPts val="0"/>
              </a:spcAft>
            </a:pPr>
            <a:r>
              <a:rPr lang="en-US" sz="1600" b="1" dirty="0">
                <a:effectLst/>
                <a:highlight>
                  <a:srgbClr val="FFFFFF"/>
                </a:highlight>
              </a:rPr>
              <a:t>Seasonal Forecasting: </a:t>
            </a:r>
          </a:p>
          <a:p>
            <a:pPr algn="just" rtl="0">
              <a:lnSpc>
                <a:spcPts val="1900"/>
              </a:lnSpc>
              <a:spcAft>
                <a:spcPts val="0"/>
              </a:spcAft>
            </a:pPr>
            <a:endParaRPr lang="en-US" sz="1600" b="1" dirty="0">
              <a:effectLst/>
              <a:highlight>
                <a:srgbClr val="FFFFFF"/>
              </a:highlight>
            </a:endParaRPr>
          </a:p>
          <a:p>
            <a:pPr algn="just" rtl="0">
              <a:lnSpc>
                <a:spcPts val="1900"/>
              </a:lnSpc>
              <a:spcAft>
                <a:spcPts val="0"/>
              </a:spcAft>
            </a:pPr>
            <a:r>
              <a:rPr lang="en-US" sz="1600" dirty="0">
                <a:effectLst/>
                <a:highlight>
                  <a:srgbClr val="FFFFFF"/>
                </a:highlight>
              </a:rPr>
              <a:t>Utilize temperature data to forecast seasonal demand fluctuations. Allocate inventory space and resources accordingly to meet the anticipated demand for seasonal products.</a:t>
            </a:r>
          </a:p>
          <a:p>
            <a:pPr algn="just" rtl="0">
              <a:lnSpc>
                <a:spcPts val="1900"/>
              </a:lnSpc>
              <a:spcAft>
                <a:spcPts val="0"/>
              </a:spcAft>
            </a:pPr>
            <a:endParaRPr lang="en-US" sz="1600" dirty="0">
              <a:effectLst/>
              <a:highlight>
                <a:srgbClr val="FFFFFF"/>
              </a:highlight>
            </a:endParaRPr>
          </a:p>
          <a:p>
            <a:pPr algn="just" rtl="0">
              <a:lnSpc>
                <a:spcPts val="1900"/>
              </a:lnSpc>
              <a:spcAft>
                <a:spcPts val="0"/>
              </a:spcAft>
            </a:pPr>
            <a:r>
              <a:rPr lang="en-US" sz="1600" b="1" dirty="0">
                <a:effectLst/>
                <a:highlight>
                  <a:srgbClr val="FFFFFF"/>
                </a:highlight>
              </a:rPr>
              <a:t>Dynamic Pricing:</a:t>
            </a:r>
          </a:p>
          <a:p>
            <a:pPr algn="just" rtl="0">
              <a:lnSpc>
                <a:spcPts val="1900"/>
              </a:lnSpc>
              <a:spcAft>
                <a:spcPts val="0"/>
              </a:spcAft>
            </a:pPr>
            <a:endParaRPr lang="en-US" sz="1600" dirty="0">
              <a:effectLst/>
              <a:highlight>
                <a:srgbClr val="FFFFFF"/>
              </a:highlight>
            </a:endParaRPr>
          </a:p>
          <a:p>
            <a:pPr algn="just" rtl="0">
              <a:lnSpc>
                <a:spcPts val="1900"/>
              </a:lnSpc>
              <a:spcAft>
                <a:spcPts val="0"/>
              </a:spcAft>
            </a:pPr>
            <a:r>
              <a:rPr lang="en-US" sz="1600" dirty="0">
                <a:effectLst/>
                <a:highlight>
                  <a:srgbClr val="FFFFFF"/>
                </a:highlight>
              </a:rPr>
              <a:t>Incorporate CPI data to adjust pricing strategies in response to changes in consumer purchasing power. Offer promotions or discounts during periods of low inflation to stimulate sales.</a:t>
            </a:r>
          </a:p>
          <a:p>
            <a:pPr algn="just" rtl="0">
              <a:lnSpc>
                <a:spcPts val="1900"/>
              </a:lnSpc>
              <a:spcAft>
                <a:spcPts val="0"/>
              </a:spcAft>
            </a:pPr>
            <a:endParaRPr lang="en-US" sz="1600" dirty="0">
              <a:effectLst/>
              <a:highlight>
                <a:srgbClr val="FFFFFF"/>
              </a:highlight>
            </a:endParaRPr>
          </a:p>
          <a:p>
            <a:pPr algn="just" rtl="0">
              <a:lnSpc>
                <a:spcPts val="1900"/>
              </a:lnSpc>
              <a:spcAft>
                <a:spcPts val="0"/>
              </a:spcAft>
            </a:pPr>
            <a:r>
              <a:rPr lang="en-US" sz="1600" b="1" dirty="0">
                <a:effectLst/>
                <a:highlight>
                  <a:srgbClr val="FFFFFF"/>
                </a:highlight>
              </a:rPr>
              <a:t>Supply Chain Optimization:</a:t>
            </a:r>
          </a:p>
          <a:p>
            <a:pPr algn="just" rtl="0">
              <a:lnSpc>
                <a:spcPts val="1900"/>
              </a:lnSpc>
              <a:spcAft>
                <a:spcPts val="0"/>
              </a:spcAft>
            </a:pPr>
            <a:endParaRPr lang="en-US" sz="1600" dirty="0">
              <a:effectLst/>
              <a:highlight>
                <a:srgbClr val="FFFFFF"/>
              </a:highlight>
            </a:endParaRPr>
          </a:p>
          <a:p>
            <a:pPr algn="just" rtl="0">
              <a:lnSpc>
                <a:spcPts val="1900"/>
              </a:lnSpc>
              <a:spcAft>
                <a:spcPts val="0"/>
              </a:spcAft>
            </a:pPr>
            <a:r>
              <a:rPr lang="en-US" sz="1600" dirty="0">
                <a:effectLst/>
                <a:highlight>
                  <a:srgbClr val="FFFFFF"/>
                </a:highlight>
              </a:rPr>
              <a:t>Monitor fuel price fluctuations to anticipate changes in transportation costs. Optimize supply chain routes and distribution networks to minimize the impact of fuel price changes on logistics expenses.</a:t>
            </a:r>
          </a:p>
          <a:p>
            <a:pPr algn="just" rtl="0">
              <a:spcAft>
                <a:spcPts val="0"/>
              </a:spcAft>
            </a:pPr>
            <a:endParaRPr lang="en-US" sz="1400" dirty="0">
              <a:effectLst/>
              <a:highlight>
                <a:srgbClr val="FFFFFF"/>
              </a:highlight>
            </a:endParaRPr>
          </a:p>
          <a:p>
            <a:pPr algn="just" rtl="0">
              <a:spcAft>
                <a:spcPts val="0"/>
              </a:spcAft>
            </a:pPr>
            <a:endParaRPr lang="en-US" sz="1200" dirty="0">
              <a:effectLst/>
              <a:highlight>
                <a:srgbClr val="FFFFFF"/>
              </a:highlight>
            </a:endParaRPr>
          </a:p>
        </p:txBody>
      </p:sp>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160610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066800" y="568620"/>
            <a:ext cx="10058400" cy="1450757"/>
          </a:xfrm>
        </p:spPr>
        <p:txBody>
          <a:bodyPr>
            <a:normAutofit fontScale="90000"/>
          </a:bodyPr>
          <a:lstStyle/>
          <a:p>
            <a:pPr algn="ctr"/>
            <a:br>
              <a:rPr lang="en-IN" b="0" i="0" dirty="0">
                <a:solidFill>
                  <a:srgbClr val="1C1C25"/>
                </a:solidFill>
                <a:effectLst/>
                <a:highlight>
                  <a:srgbClr val="FFFFFF"/>
                </a:highlight>
                <a:latin typeface="body"/>
              </a:rPr>
            </a:br>
            <a:r>
              <a:rPr lang="en-US" b="0" i="0" dirty="0">
                <a:solidFill>
                  <a:srgbClr val="FF0000"/>
                </a:solidFill>
                <a:effectLst/>
                <a:highlight>
                  <a:srgbClr val="FFFFFF"/>
                </a:highlight>
                <a:latin typeface="body"/>
              </a:rPr>
              <a:t>Real-World Application and Strategy Formulation</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340659" y="1748118"/>
            <a:ext cx="11510681" cy="4524315"/>
          </a:xfrm>
          <a:prstGeom prst="rect">
            <a:avLst/>
          </a:prstGeom>
          <a:noFill/>
        </p:spPr>
        <p:txBody>
          <a:bodyPr wrap="square" rtlCol="0">
            <a:spAutoFit/>
          </a:bodyPr>
          <a:lstStyle/>
          <a:p>
            <a:pPr algn="just" rtl="0">
              <a:spcAft>
                <a:spcPts val="0"/>
              </a:spcAft>
            </a:pPr>
            <a:r>
              <a:rPr lang="en-US" sz="1600" b="1" dirty="0">
                <a:highlight>
                  <a:srgbClr val="FFFFFF"/>
                </a:highlight>
              </a:rPr>
              <a:t>Real World Application  and </a:t>
            </a:r>
            <a:r>
              <a:rPr lang="en-US" sz="1600" b="1" i="0" dirty="0">
                <a:effectLst/>
                <a:highlight>
                  <a:srgbClr val="FFFFFF"/>
                </a:highlight>
              </a:rPr>
              <a:t>Strategy Formulation  in </a:t>
            </a:r>
            <a:r>
              <a:rPr lang="en-US" sz="1600" b="1" dirty="0">
                <a:effectLst/>
                <a:highlight>
                  <a:srgbClr val="FFFFFF"/>
                </a:highlight>
              </a:rPr>
              <a:t>Marketing Strategies</a:t>
            </a:r>
          </a:p>
          <a:p>
            <a:pPr algn="just" rtl="0">
              <a:spcAft>
                <a:spcPts val="0"/>
              </a:spcAft>
            </a:pPr>
            <a:endParaRPr lang="en-US" sz="1600" b="1" dirty="0">
              <a:effectLst/>
              <a:highlight>
                <a:srgbClr val="FFFFFF"/>
              </a:highlight>
            </a:endParaRPr>
          </a:p>
          <a:p>
            <a:pPr algn="just" rtl="0">
              <a:spcAft>
                <a:spcPts val="0"/>
              </a:spcAft>
            </a:pPr>
            <a:r>
              <a:rPr lang="en-US" sz="1600" b="1" dirty="0">
                <a:effectLst/>
                <a:highlight>
                  <a:srgbClr val="FFFFFF"/>
                </a:highlight>
              </a:rPr>
              <a:t>Targeted Campaigns:</a:t>
            </a:r>
          </a:p>
          <a:p>
            <a:pPr algn="just" rtl="0">
              <a:spcAft>
                <a:spcPts val="0"/>
              </a:spcAft>
            </a:pPr>
            <a:endParaRPr lang="en-US" sz="1600" dirty="0">
              <a:effectLst/>
              <a:highlight>
                <a:srgbClr val="FFFFFF"/>
              </a:highlight>
            </a:endParaRPr>
          </a:p>
          <a:p>
            <a:pPr algn="just" rtl="0">
              <a:spcAft>
                <a:spcPts val="0"/>
              </a:spcAft>
            </a:pPr>
            <a:r>
              <a:rPr lang="en-US" sz="1600" dirty="0">
                <a:effectLst/>
                <a:highlight>
                  <a:srgbClr val="FFFFFF"/>
                </a:highlight>
              </a:rPr>
              <a:t>Tailor marketing campaigns based on regional climate conditions to promote relevant products. For example, launch winter clothing promotions in colder regions and summer gear promotions in warmer areas.</a:t>
            </a:r>
          </a:p>
          <a:p>
            <a:pPr algn="just" rtl="0">
              <a:spcAft>
                <a:spcPts val="0"/>
              </a:spcAft>
            </a:pPr>
            <a:endParaRPr lang="en-US" sz="1600" dirty="0">
              <a:effectLst/>
              <a:highlight>
                <a:srgbClr val="FFFFFF"/>
              </a:highlight>
            </a:endParaRPr>
          </a:p>
          <a:p>
            <a:pPr algn="just" rtl="0">
              <a:spcAft>
                <a:spcPts val="0"/>
              </a:spcAft>
            </a:pPr>
            <a:r>
              <a:rPr lang="en-US" sz="1600" b="1" dirty="0">
                <a:effectLst/>
                <a:highlight>
                  <a:srgbClr val="FFFFFF"/>
                </a:highlight>
              </a:rPr>
              <a:t>Price Sensitivity Analysis:</a:t>
            </a:r>
          </a:p>
          <a:p>
            <a:pPr algn="just" rtl="0">
              <a:spcAft>
                <a:spcPts val="0"/>
              </a:spcAft>
            </a:pPr>
            <a:endParaRPr lang="en-US" sz="1600" dirty="0">
              <a:effectLst/>
              <a:highlight>
                <a:srgbClr val="FFFFFF"/>
              </a:highlight>
            </a:endParaRPr>
          </a:p>
          <a:p>
            <a:pPr algn="just" rtl="0">
              <a:spcAft>
                <a:spcPts val="0"/>
              </a:spcAft>
            </a:pPr>
            <a:r>
              <a:rPr lang="en-US" sz="1600" dirty="0">
                <a:effectLst/>
                <a:highlight>
                  <a:srgbClr val="FFFFFF"/>
                </a:highlight>
              </a:rPr>
              <a:t>Analyze consumer response to price changes using CPI data. Adjust pricing strategies to maximize revenue while remaining competitive in the market.</a:t>
            </a:r>
          </a:p>
          <a:p>
            <a:pPr algn="just" rtl="0">
              <a:spcAft>
                <a:spcPts val="0"/>
              </a:spcAft>
            </a:pPr>
            <a:endParaRPr lang="en-US" sz="1600" dirty="0">
              <a:effectLst/>
              <a:highlight>
                <a:srgbClr val="FFFFFF"/>
              </a:highlight>
            </a:endParaRPr>
          </a:p>
          <a:p>
            <a:pPr algn="l"/>
            <a:r>
              <a:rPr lang="en-US" sz="1600" b="1" i="0" dirty="0">
                <a:solidFill>
                  <a:srgbClr val="212121"/>
                </a:solidFill>
                <a:effectLst/>
                <a:highlight>
                  <a:srgbClr val="FFFFFF"/>
                </a:highlight>
              </a:rPr>
              <a:t>Promotional Timing:</a:t>
            </a:r>
          </a:p>
          <a:p>
            <a:pPr algn="l"/>
            <a:endParaRPr lang="en-US" sz="1600" b="0" i="0" dirty="0">
              <a:solidFill>
                <a:srgbClr val="212121"/>
              </a:solidFill>
              <a:effectLst/>
              <a:highlight>
                <a:srgbClr val="FFFFFF"/>
              </a:highlight>
            </a:endParaRPr>
          </a:p>
          <a:p>
            <a:pPr algn="l"/>
            <a:r>
              <a:rPr lang="en-US" sz="1600" b="0" i="0" dirty="0">
                <a:solidFill>
                  <a:srgbClr val="212121"/>
                </a:solidFill>
                <a:effectLst/>
                <a:highlight>
                  <a:srgbClr val="FFFFFF"/>
                </a:highlight>
              </a:rPr>
              <a:t>Coordinate marketing efforts with fluctuations in fuel prices. Launch promotions or special offers during periods of low fuel prices to offset potential decreases in consumer discretionary spending.</a:t>
            </a:r>
          </a:p>
          <a:p>
            <a:pPr algn="just" rtl="0">
              <a:spcAft>
                <a:spcPts val="0"/>
              </a:spcAft>
            </a:pPr>
            <a:endParaRPr lang="en-US" sz="1600" dirty="0">
              <a:effectLst/>
              <a:highlight>
                <a:srgbClr val="FFFFFF"/>
              </a:highlight>
            </a:endParaRPr>
          </a:p>
          <a:p>
            <a:pPr algn="just" rtl="0">
              <a:spcAft>
                <a:spcPts val="0"/>
              </a:spcAft>
            </a:pPr>
            <a:endParaRPr lang="en-US" sz="1600" dirty="0">
              <a:effectLst/>
              <a:highlight>
                <a:srgbClr val="FFFFFF"/>
              </a:highlight>
            </a:endParaRPr>
          </a:p>
        </p:txBody>
      </p:sp>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4233360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066800" y="568620"/>
            <a:ext cx="10058400" cy="1450757"/>
          </a:xfrm>
        </p:spPr>
        <p:txBody>
          <a:bodyPr>
            <a:normAutofit fontScale="90000"/>
          </a:bodyPr>
          <a:lstStyle/>
          <a:p>
            <a:pPr algn="ctr"/>
            <a:br>
              <a:rPr lang="en-IN" b="0" i="0" dirty="0">
                <a:solidFill>
                  <a:srgbClr val="1C1C25"/>
                </a:solidFill>
                <a:effectLst/>
                <a:highlight>
                  <a:srgbClr val="FFFFFF"/>
                </a:highlight>
                <a:latin typeface="body"/>
              </a:rPr>
            </a:br>
            <a:r>
              <a:rPr lang="en-US" b="0" i="0" dirty="0">
                <a:solidFill>
                  <a:srgbClr val="FF0000"/>
                </a:solidFill>
                <a:effectLst/>
                <a:highlight>
                  <a:srgbClr val="FFFFFF"/>
                </a:highlight>
                <a:latin typeface="body"/>
              </a:rPr>
              <a:t>Real-World Application and Strategy Formulation</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340659" y="1748118"/>
            <a:ext cx="11510681" cy="4278094"/>
          </a:xfrm>
          <a:prstGeom prst="rect">
            <a:avLst/>
          </a:prstGeom>
          <a:noFill/>
        </p:spPr>
        <p:txBody>
          <a:bodyPr wrap="square" rtlCol="0">
            <a:spAutoFit/>
          </a:bodyPr>
          <a:lstStyle/>
          <a:p>
            <a:pPr algn="just"/>
            <a:r>
              <a:rPr lang="en-US" sz="1600" b="1" dirty="0">
                <a:highlight>
                  <a:srgbClr val="FFFFFF"/>
                </a:highlight>
              </a:rPr>
              <a:t>Real World Application  and </a:t>
            </a:r>
            <a:r>
              <a:rPr lang="en-US" sz="1600" b="1" i="0" dirty="0">
                <a:effectLst/>
                <a:highlight>
                  <a:srgbClr val="FFFFFF"/>
                </a:highlight>
              </a:rPr>
              <a:t>Strategy Formulation </a:t>
            </a:r>
            <a:r>
              <a:rPr lang="en-US" sz="1600" b="1" dirty="0">
                <a:highlight>
                  <a:srgbClr val="FFFFFF"/>
                </a:highlight>
              </a:rPr>
              <a:t>in </a:t>
            </a:r>
            <a:r>
              <a:rPr lang="en-US" sz="1600" b="1" dirty="0">
                <a:effectLst/>
                <a:highlight>
                  <a:srgbClr val="FFFFFF"/>
                </a:highlight>
              </a:rPr>
              <a:t>Store Optimization</a:t>
            </a:r>
          </a:p>
          <a:p>
            <a:pPr algn="just" rtl="0">
              <a:spcAft>
                <a:spcPts val="0"/>
              </a:spcAft>
            </a:pPr>
            <a:endParaRPr lang="en-US" sz="1600" dirty="0">
              <a:effectLst/>
              <a:highlight>
                <a:srgbClr val="FFFFFF"/>
              </a:highlight>
            </a:endParaRPr>
          </a:p>
          <a:p>
            <a:pPr algn="just" rtl="0">
              <a:spcAft>
                <a:spcPts val="0"/>
              </a:spcAft>
            </a:pPr>
            <a:r>
              <a:rPr lang="en-US" sz="1600" b="1" dirty="0">
                <a:effectLst/>
                <a:highlight>
                  <a:srgbClr val="FFFFFF"/>
                </a:highlight>
              </a:rPr>
              <a:t>Product Placement</a:t>
            </a:r>
            <a:r>
              <a:rPr lang="en-US" sz="1600" dirty="0">
                <a:effectLst/>
                <a:highlight>
                  <a:srgbClr val="FFFFFF"/>
                </a:highlight>
              </a:rPr>
              <a:t>: </a:t>
            </a:r>
          </a:p>
          <a:p>
            <a:pPr algn="just" rtl="0">
              <a:spcAft>
                <a:spcPts val="0"/>
              </a:spcAft>
            </a:pPr>
            <a:endParaRPr lang="en-US" sz="1600" dirty="0">
              <a:highlight>
                <a:srgbClr val="FFFFFF"/>
              </a:highlight>
            </a:endParaRPr>
          </a:p>
          <a:p>
            <a:pPr algn="just" rtl="0">
              <a:spcAft>
                <a:spcPts val="0"/>
              </a:spcAft>
            </a:pPr>
            <a:r>
              <a:rPr lang="en-US" sz="1600" dirty="0">
                <a:effectLst/>
                <a:highlight>
                  <a:srgbClr val="FFFFFF"/>
                </a:highlight>
              </a:rPr>
              <a:t>Arrange store layouts to reflect seasonal demand patterns identified through temperature data. Highlight relevant products prominently to attract customer attention.</a:t>
            </a:r>
          </a:p>
          <a:p>
            <a:pPr algn="just" rtl="0">
              <a:spcAft>
                <a:spcPts val="0"/>
              </a:spcAft>
            </a:pPr>
            <a:endParaRPr lang="en-US" sz="1600" dirty="0">
              <a:effectLst/>
              <a:highlight>
                <a:srgbClr val="FFFFFF"/>
              </a:highlight>
            </a:endParaRPr>
          </a:p>
          <a:p>
            <a:pPr algn="just" rtl="0">
              <a:spcAft>
                <a:spcPts val="0"/>
              </a:spcAft>
            </a:pPr>
            <a:r>
              <a:rPr lang="en-US" sz="1600" b="1" dirty="0">
                <a:effectLst/>
                <a:highlight>
                  <a:srgbClr val="FFFFFF"/>
                </a:highlight>
              </a:rPr>
              <a:t>Inventory Turnover</a:t>
            </a:r>
            <a:r>
              <a:rPr lang="en-US" sz="1600" dirty="0">
                <a:effectLst/>
                <a:highlight>
                  <a:srgbClr val="FFFFFF"/>
                </a:highlight>
              </a:rPr>
              <a:t>:</a:t>
            </a:r>
          </a:p>
          <a:p>
            <a:pPr algn="just" rtl="0">
              <a:spcAft>
                <a:spcPts val="0"/>
              </a:spcAft>
            </a:pPr>
            <a:endParaRPr lang="en-US" sz="1600" dirty="0">
              <a:effectLst/>
              <a:highlight>
                <a:srgbClr val="FFFFFF"/>
              </a:highlight>
            </a:endParaRPr>
          </a:p>
          <a:p>
            <a:pPr algn="just" rtl="0">
              <a:spcAft>
                <a:spcPts val="0"/>
              </a:spcAft>
            </a:pPr>
            <a:r>
              <a:rPr lang="en-US" sz="1600" dirty="0">
                <a:effectLst/>
                <a:highlight>
                  <a:srgbClr val="FFFFFF"/>
                </a:highlight>
              </a:rPr>
              <a:t>Use CPI data to optimize inventory levels and minimize carrying costs. Adjust stock levels based on changes in consumer spending patterns to ensure optimal turnover rates.</a:t>
            </a:r>
          </a:p>
          <a:p>
            <a:pPr algn="just" rtl="0">
              <a:spcAft>
                <a:spcPts val="0"/>
              </a:spcAft>
            </a:pPr>
            <a:endParaRPr lang="en-US" sz="1600" dirty="0">
              <a:effectLst/>
              <a:highlight>
                <a:srgbClr val="FFFFFF"/>
              </a:highlight>
            </a:endParaRPr>
          </a:p>
          <a:p>
            <a:pPr algn="just" rtl="0">
              <a:spcAft>
                <a:spcPts val="0"/>
              </a:spcAft>
            </a:pPr>
            <a:r>
              <a:rPr lang="en-US" sz="1600" b="1" dirty="0">
                <a:effectLst/>
                <a:highlight>
                  <a:srgbClr val="FFFFFF"/>
                </a:highlight>
              </a:rPr>
              <a:t>Customer Experience</a:t>
            </a:r>
            <a:r>
              <a:rPr lang="en-US" sz="1600" dirty="0">
                <a:effectLst/>
                <a:highlight>
                  <a:srgbClr val="FFFFFF"/>
                </a:highlight>
              </a:rPr>
              <a:t>: </a:t>
            </a:r>
          </a:p>
          <a:p>
            <a:pPr algn="just" rtl="0">
              <a:spcAft>
                <a:spcPts val="0"/>
              </a:spcAft>
            </a:pPr>
            <a:endParaRPr lang="en-US" sz="1600" dirty="0">
              <a:highlight>
                <a:srgbClr val="FFFFFF"/>
              </a:highlight>
            </a:endParaRPr>
          </a:p>
          <a:p>
            <a:pPr algn="just" rtl="0">
              <a:spcAft>
                <a:spcPts val="0"/>
              </a:spcAft>
            </a:pPr>
            <a:r>
              <a:rPr lang="en-US" sz="1600" dirty="0">
                <a:effectLst/>
                <a:highlight>
                  <a:srgbClr val="FFFFFF"/>
                </a:highlight>
              </a:rPr>
              <a:t>Leverage insights from fuel price data to offer convenience-oriented services, such as online ordering with flexible delivery options, to mitigate the impact of increased transportation costs on consumers.</a:t>
            </a:r>
          </a:p>
          <a:p>
            <a:pPr algn="just" rtl="0">
              <a:spcAft>
                <a:spcPts val="0"/>
              </a:spcAft>
            </a:pPr>
            <a:endParaRPr lang="en-US" sz="1600" dirty="0">
              <a:effectLst/>
              <a:highlight>
                <a:srgbClr val="FFFFFF"/>
              </a:highlight>
            </a:endParaRPr>
          </a:p>
        </p:txBody>
      </p:sp>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843735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066800" y="568620"/>
            <a:ext cx="10058400" cy="1450757"/>
          </a:xfrm>
        </p:spPr>
        <p:txBody>
          <a:bodyPr>
            <a:normAutofit fontScale="90000"/>
          </a:bodyPr>
          <a:lstStyle/>
          <a:p>
            <a:pPr algn="ctr"/>
            <a:br>
              <a:rPr lang="en-IN" b="0" i="0" dirty="0">
                <a:solidFill>
                  <a:srgbClr val="1C1C25"/>
                </a:solidFill>
                <a:effectLst/>
                <a:highlight>
                  <a:srgbClr val="FFFFFF"/>
                </a:highlight>
                <a:latin typeface="body"/>
              </a:rPr>
            </a:br>
            <a:r>
              <a:rPr lang="en-US" b="0" i="0" dirty="0">
                <a:solidFill>
                  <a:srgbClr val="FF0000"/>
                </a:solidFill>
                <a:effectLst/>
                <a:highlight>
                  <a:srgbClr val="FFFFFF"/>
                </a:highlight>
                <a:latin typeface="body"/>
              </a:rPr>
              <a:t>Real-World Application and Strategy Formulation</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340659" y="1748118"/>
            <a:ext cx="11510681" cy="4770537"/>
          </a:xfrm>
          <a:prstGeom prst="rect">
            <a:avLst/>
          </a:prstGeom>
          <a:noFill/>
        </p:spPr>
        <p:txBody>
          <a:bodyPr wrap="square" rtlCol="0">
            <a:spAutoFit/>
          </a:bodyPr>
          <a:lstStyle/>
          <a:p>
            <a:pPr algn="l"/>
            <a:r>
              <a:rPr lang="en-US" b="1" i="0" dirty="0">
                <a:solidFill>
                  <a:srgbClr val="212121"/>
                </a:solidFill>
                <a:effectLst/>
                <a:highlight>
                  <a:srgbClr val="FFFFFF"/>
                </a:highlight>
              </a:rPr>
              <a:t>Challenges in implementing these strategies may include</a:t>
            </a:r>
          </a:p>
          <a:p>
            <a:pPr algn="l"/>
            <a:endParaRPr lang="en-US" sz="1600" b="0" i="0" dirty="0">
              <a:solidFill>
                <a:srgbClr val="212121"/>
              </a:solidFill>
              <a:effectLst/>
              <a:highlight>
                <a:srgbClr val="FFFFFF"/>
              </a:highlight>
            </a:endParaRPr>
          </a:p>
          <a:p>
            <a:pPr algn="l"/>
            <a:r>
              <a:rPr lang="en-US" sz="1600" b="1" i="0" dirty="0">
                <a:solidFill>
                  <a:srgbClr val="212121"/>
                </a:solidFill>
                <a:effectLst/>
                <a:highlight>
                  <a:srgbClr val="FFFFFF"/>
                </a:highlight>
              </a:rPr>
              <a:t>Data Integration:</a:t>
            </a:r>
          </a:p>
          <a:p>
            <a:pPr algn="l"/>
            <a:endParaRPr lang="en-US" sz="1600" b="0" i="0" dirty="0">
              <a:solidFill>
                <a:srgbClr val="212121"/>
              </a:solidFill>
              <a:effectLst/>
              <a:highlight>
                <a:srgbClr val="FFFFFF"/>
              </a:highlight>
            </a:endParaRPr>
          </a:p>
          <a:p>
            <a:pPr algn="l"/>
            <a:r>
              <a:rPr lang="en-US" sz="1600" b="0" i="0" dirty="0">
                <a:solidFill>
                  <a:srgbClr val="212121"/>
                </a:solidFill>
                <a:effectLst/>
                <a:highlight>
                  <a:srgbClr val="FFFFFF"/>
                </a:highlight>
              </a:rPr>
              <a:t>Ensuring seamless integration of diverse data sources (temperature, CPI, fuel prices) into existing systems for accurate forecasting and decision-making. Resource Allocation: Allocating resources effectively to implement dynamic pricing strategies and targeted marketing campaigns based on real-time data analysis.</a:t>
            </a:r>
          </a:p>
          <a:p>
            <a:pPr algn="l"/>
            <a:endParaRPr lang="en-US" sz="1600" b="0" i="0" dirty="0">
              <a:solidFill>
                <a:srgbClr val="212121"/>
              </a:solidFill>
              <a:effectLst/>
              <a:highlight>
                <a:srgbClr val="FFFFFF"/>
              </a:highlight>
            </a:endParaRPr>
          </a:p>
          <a:p>
            <a:pPr algn="l"/>
            <a:r>
              <a:rPr lang="en-US" sz="1600" b="1" i="0" dirty="0">
                <a:solidFill>
                  <a:srgbClr val="212121"/>
                </a:solidFill>
                <a:effectLst/>
                <a:highlight>
                  <a:srgbClr val="FFFFFF"/>
                </a:highlight>
              </a:rPr>
              <a:t>Operational Flexibility:</a:t>
            </a:r>
            <a:r>
              <a:rPr lang="en-US" sz="1600" b="0" i="0" dirty="0">
                <a:solidFill>
                  <a:srgbClr val="212121"/>
                </a:solidFill>
                <a:effectLst/>
                <a:highlight>
                  <a:srgbClr val="FFFFFF"/>
                </a:highlight>
              </a:rPr>
              <a:t> </a:t>
            </a:r>
          </a:p>
          <a:p>
            <a:pPr algn="l"/>
            <a:endParaRPr lang="en-US" sz="1600" dirty="0">
              <a:solidFill>
                <a:srgbClr val="212121"/>
              </a:solidFill>
              <a:highlight>
                <a:srgbClr val="FFFFFF"/>
              </a:highlight>
            </a:endParaRPr>
          </a:p>
          <a:p>
            <a:pPr algn="l"/>
            <a:r>
              <a:rPr lang="en-US" sz="1600" b="0" i="0" dirty="0">
                <a:solidFill>
                  <a:srgbClr val="212121"/>
                </a:solidFill>
                <a:effectLst/>
                <a:highlight>
                  <a:srgbClr val="FFFFFF"/>
                </a:highlight>
              </a:rPr>
              <a:t>Adapting supply chain and inventory management processes to respond quickly to changes in external factors, such as sudden fluctuations in fuel prices or unexpected shifts in consumer behavior.</a:t>
            </a:r>
          </a:p>
          <a:p>
            <a:pPr algn="l"/>
            <a:endParaRPr lang="en-US" sz="1600" b="0" i="0" dirty="0">
              <a:solidFill>
                <a:srgbClr val="212121"/>
              </a:solidFill>
              <a:effectLst/>
              <a:highlight>
                <a:srgbClr val="FFFFFF"/>
              </a:highlight>
            </a:endParaRPr>
          </a:p>
          <a:p>
            <a:pPr algn="l"/>
            <a:r>
              <a:rPr lang="en-US" sz="1600" b="1" i="0" dirty="0">
                <a:solidFill>
                  <a:srgbClr val="212121"/>
                </a:solidFill>
                <a:effectLst/>
                <a:highlight>
                  <a:srgbClr val="FFFFFF"/>
                </a:highlight>
              </a:rPr>
              <a:t>Competitive Pressures:</a:t>
            </a:r>
            <a:r>
              <a:rPr lang="en-US" sz="1600" b="0" i="0" dirty="0">
                <a:solidFill>
                  <a:srgbClr val="212121"/>
                </a:solidFill>
                <a:effectLst/>
                <a:highlight>
                  <a:srgbClr val="FFFFFF"/>
                </a:highlight>
              </a:rPr>
              <a:t> </a:t>
            </a:r>
          </a:p>
          <a:p>
            <a:pPr algn="l"/>
            <a:endParaRPr lang="en-US" sz="1600" dirty="0">
              <a:solidFill>
                <a:srgbClr val="212121"/>
              </a:solidFill>
              <a:highlight>
                <a:srgbClr val="FFFFFF"/>
              </a:highlight>
            </a:endParaRPr>
          </a:p>
          <a:p>
            <a:pPr algn="l"/>
            <a:r>
              <a:rPr lang="en-US" sz="1600" b="0" i="0" dirty="0">
                <a:solidFill>
                  <a:srgbClr val="212121"/>
                </a:solidFill>
                <a:effectLst/>
                <a:highlight>
                  <a:srgbClr val="FFFFFF"/>
                </a:highlight>
              </a:rPr>
              <a:t>Navigating competitive pressures and market dynamics while adjusting pricing strategies to maintain profitability and market share. Addressing these challenges requires a combination of technological capabilities, strategic planning, and organizational agility to leverage the insights gained from external factors effectively.</a:t>
            </a:r>
          </a:p>
          <a:p>
            <a:pPr algn="just" rtl="0">
              <a:spcAft>
                <a:spcPts val="0"/>
              </a:spcAft>
            </a:pPr>
            <a:endParaRPr lang="en-US" sz="1600" dirty="0">
              <a:effectLst/>
              <a:highlight>
                <a:srgbClr val="FFFFFF"/>
              </a:highlight>
            </a:endParaRPr>
          </a:p>
        </p:txBody>
      </p:sp>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578548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2E790-6580-AAD8-E70B-47E27E649689}"/>
              </a:ext>
            </a:extLst>
          </p:cNvPr>
          <p:cNvSpPr>
            <a:spLocks noGrp="1"/>
          </p:cNvSpPr>
          <p:nvPr>
            <p:ph type="title"/>
          </p:nvPr>
        </p:nvSpPr>
        <p:spPr>
          <a:xfrm>
            <a:off x="1097280" y="80415"/>
            <a:ext cx="10058400" cy="1450757"/>
          </a:xfrm>
        </p:spPr>
        <p:txBody>
          <a:bodyPr/>
          <a:lstStyle/>
          <a:p>
            <a:pPr algn="ctr"/>
            <a:r>
              <a:rPr lang="en-IN" b="1" dirty="0">
                <a:solidFill>
                  <a:srgbClr val="FF0000"/>
                </a:solidFill>
                <a:latin typeface="+mn-lt"/>
              </a:rPr>
              <a:t>Conclusion</a:t>
            </a:r>
          </a:p>
        </p:txBody>
      </p:sp>
      <p:sp>
        <p:nvSpPr>
          <p:cNvPr id="3" name="Content Placeholder 2">
            <a:extLst>
              <a:ext uri="{FF2B5EF4-FFF2-40B4-BE49-F238E27FC236}">
                <a16:creationId xmlns:a16="http://schemas.microsoft.com/office/drawing/2014/main" id="{983DF29B-4FE2-5D03-7157-3C4A2C817885}"/>
              </a:ext>
            </a:extLst>
          </p:cNvPr>
          <p:cNvSpPr>
            <a:spLocks noGrp="1"/>
          </p:cNvSpPr>
          <p:nvPr>
            <p:ph idx="1"/>
          </p:nvPr>
        </p:nvSpPr>
        <p:spPr/>
        <p:txBody>
          <a:bodyPr>
            <a:normAutofit lnSpcReduction="10000"/>
          </a:bodyPr>
          <a:lstStyle/>
          <a:p>
            <a:pPr marL="457200" indent="-457200">
              <a:buFont typeface="+mj-lt"/>
              <a:buAutoNum type="alphaLcParenR"/>
            </a:pPr>
            <a:r>
              <a:rPr lang="en-US" dirty="0">
                <a:solidFill>
                  <a:srgbClr val="0D0D0D"/>
                </a:solidFill>
                <a:highlight>
                  <a:srgbClr val="FFFFFF"/>
                </a:highlight>
                <a:latin typeface="Söhne"/>
              </a:rPr>
              <a:t>T</a:t>
            </a:r>
            <a:r>
              <a:rPr lang="en-US" b="0" i="0" dirty="0">
                <a:solidFill>
                  <a:srgbClr val="0D0D0D"/>
                </a:solidFill>
                <a:effectLst/>
                <a:highlight>
                  <a:srgbClr val="FFFFFF"/>
                </a:highlight>
                <a:latin typeface="Söhne"/>
              </a:rPr>
              <a:t>his project aims to optimize store performance, forecast demand accurately, and enhance customer experience through segmentation and personalized marketing strategies.</a:t>
            </a:r>
          </a:p>
          <a:p>
            <a:pPr marL="457200" indent="-457200">
              <a:buFont typeface="+mj-lt"/>
              <a:buAutoNum type="alphaLcParenR"/>
            </a:pPr>
            <a:r>
              <a:rPr lang="en-US" b="0" i="0" dirty="0">
                <a:solidFill>
                  <a:srgbClr val="0D0D0D"/>
                </a:solidFill>
                <a:effectLst/>
                <a:highlight>
                  <a:srgbClr val="FFFFFF"/>
                </a:highlight>
                <a:latin typeface="Söhne"/>
              </a:rPr>
              <a:t>By incorporating external factors such as regional climate, consumer price index, and fuel prices into our analysis, we have gained valuable insights into the dynamics shaping consumer behavior and purchasing patterns.</a:t>
            </a:r>
            <a:endParaRPr lang="en-US" dirty="0">
              <a:solidFill>
                <a:srgbClr val="0D0D0D"/>
              </a:solidFill>
              <a:highlight>
                <a:srgbClr val="FFFFFF"/>
              </a:highlight>
              <a:latin typeface="Söhne"/>
            </a:endParaRPr>
          </a:p>
          <a:p>
            <a:pPr marL="457200" indent="-457200">
              <a:buFont typeface="+mj-lt"/>
              <a:buAutoNum type="alphaLcParenR"/>
            </a:pPr>
            <a:r>
              <a:rPr lang="en-US" dirty="0">
                <a:solidFill>
                  <a:srgbClr val="0D0D0D"/>
                </a:solidFill>
                <a:highlight>
                  <a:srgbClr val="FFFFFF"/>
                </a:highlight>
                <a:latin typeface="Söhne"/>
              </a:rPr>
              <a:t>A</a:t>
            </a:r>
            <a:r>
              <a:rPr lang="en-US" b="0" i="0" dirty="0">
                <a:solidFill>
                  <a:srgbClr val="0D0D0D"/>
                </a:solidFill>
                <a:effectLst/>
                <a:highlight>
                  <a:srgbClr val="FFFFFF"/>
                </a:highlight>
                <a:latin typeface="Söhne"/>
              </a:rPr>
              <a:t> comprehensive approach to inventory management, marketing, and store optimization, we seek to capitalize on these insights to drive sustainable growth and competitive advantage. </a:t>
            </a:r>
          </a:p>
          <a:p>
            <a:pPr marL="457200" indent="-457200">
              <a:buFont typeface="+mj-lt"/>
              <a:buAutoNum type="alphaLcParenR"/>
            </a:pPr>
            <a:r>
              <a:rPr lang="en-US" dirty="0">
                <a:solidFill>
                  <a:srgbClr val="0D0D0D"/>
                </a:solidFill>
                <a:highlight>
                  <a:srgbClr val="FFFFFF"/>
                </a:highlight>
                <a:latin typeface="Söhne"/>
              </a:rPr>
              <a:t>T</a:t>
            </a:r>
            <a:r>
              <a:rPr lang="en-US" b="0" i="0" dirty="0">
                <a:solidFill>
                  <a:srgbClr val="0D0D0D"/>
                </a:solidFill>
                <a:effectLst/>
                <a:highlight>
                  <a:srgbClr val="FFFFFF"/>
                </a:highlight>
                <a:latin typeface="Söhne"/>
              </a:rPr>
              <a:t>ailoring our strategies to meet the specific needs and preferences of different store and department segments, we can deliver more relevant and engaging experiences that resonate with our target audience.</a:t>
            </a:r>
          </a:p>
          <a:p>
            <a:pPr marL="457200" indent="-457200">
              <a:buFont typeface="+mj-lt"/>
              <a:buAutoNum type="alphaLcParenR"/>
            </a:pPr>
            <a:r>
              <a:rPr lang="en-US" dirty="0">
                <a:solidFill>
                  <a:srgbClr val="0D0D0D"/>
                </a:solidFill>
                <a:highlight>
                  <a:srgbClr val="FFFFFF"/>
                </a:highlight>
                <a:latin typeface="Söhne"/>
              </a:rPr>
              <a:t>By L</a:t>
            </a:r>
            <a:r>
              <a:rPr lang="en-US" b="0" i="0" dirty="0">
                <a:solidFill>
                  <a:srgbClr val="0D0D0D"/>
                </a:solidFill>
                <a:effectLst/>
                <a:highlight>
                  <a:srgbClr val="FFFFFF"/>
                </a:highlight>
                <a:latin typeface="Söhne"/>
              </a:rPr>
              <a:t>everaging data-driven techniques such as dynamic pricing and real-time inventory management, we can adapt swiftly to changing market conditions and consumer trends, ensuring optimal product availability and pricing competitiveness.</a:t>
            </a:r>
            <a:endParaRPr lang="en-IN" dirty="0"/>
          </a:p>
        </p:txBody>
      </p:sp>
    </p:spTree>
    <p:extLst>
      <p:ext uri="{BB962C8B-B14F-4D97-AF65-F5344CB8AC3E}">
        <p14:creationId xmlns:p14="http://schemas.microsoft.com/office/powerpoint/2010/main" val="2258046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Neil Armstrong</a:t>
            </a:r>
          </a:p>
        </p:txBody>
      </p:sp>
      <p:sp>
        <p:nvSpPr>
          <p:cNvPr id="5" name="Title 4">
            <a:extLst>
              <a:ext uri="{FF2B5EF4-FFF2-40B4-BE49-F238E27FC236}">
                <a16:creationId xmlns:a16="http://schemas.microsoft.com/office/drawing/2014/main" id="{DA21C2F9-1ADD-9E6B-9B59-B43879BBF949}"/>
              </a:ext>
            </a:extLst>
          </p:cNvPr>
          <p:cNvSpPr>
            <a:spLocks noGrp="1"/>
          </p:cNvSpPr>
          <p:nvPr>
            <p:ph type="ctrTitle"/>
          </p:nvPr>
        </p:nvSpPr>
        <p:spPr>
          <a:xfrm>
            <a:off x="1100051" y="382435"/>
            <a:ext cx="10058400" cy="2575918"/>
          </a:xfrm>
        </p:spPr>
        <p:txBody>
          <a:bodyPr/>
          <a:lstStyle/>
          <a:p>
            <a:pPr algn="ctr"/>
            <a:r>
              <a:rPr lang="en-IN" b="1" dirty="0">
                <a:solidFill>
                  <a:srgbClr val="C00000"/>
                </a:solidFill>
              </a:rPr>
              <a:t>Thank You !!!</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EACB-93D1-550F-CFAD-4EF189E41E04}"/>
              </a:ext>
            </a:extLst>
          </p:cNvPr>
          <p:cNvSpPr>
            <a:spLocks noGrp="1"/>
          </p:cNvSpPr>
          <p:nvPr>
            <p:ph type="title"/>
          </p:nvPr>
        </p:nvSpPr>
        <p:spPr>
          <a:xfrm>
            <a:off x="1097280" y="0"/>
            <a:ext cx="10058400" cy="1450757"/>
          </a:xfrm>
        </p:spPr>
        <p:txBody>
          <a:bodyPr/>
          <a:lstStyle/>
          <a:p>
            <a:pPr algn="ctr"/>
            <a:r>
              <a:rPr lang="en-IN" b="1" dirty="0">
                <a:solidFill>
                  <a:srgbClr val="FF0000"/>
                </a:solidFill>
              </a:rPr>
              <a:t>Project Components</a:t>
            </a:r>
          </a:p>
        </p:txBody>
      </p:sp>
      <p:sp>
        <p:nvSpPr>
          <p:cNvPr id="3" name="Content Placeholder 2">
            <a:extLst>
              <a:ext uri="{FF2B5EF4-FFF2-40B4-BE49-F238E27FC236}">
                <a16:creationId xmlns:a16="http://schemas.microsoft.com/office/drawing/2014/main" id="{503CB8A9-E16E-8CE9-F560-F4E595DC6A43}"/>
              </a:ext>
            </a:extLst>
          </p:cNvPr>
          <p:cNvSpPr>
            <a:spLocks noGrp="1"/>
          </p:cNvSpPr>
          <p:nvPr>
            <p:ph idx="1"/>
          </p:nvPr>
        </p:nvSpPr>
        <p:spPr>
          <a:xfrm>
            <a:off x="1097280" y="1864658"/>
            <a:ext cx="10058400" cy="4509247"/>
          </a:xfrm>
        </p:spPr>
        <p:txBody>
          <a:bodyPr>
            <a:normAutofit fontScale="62500" lnSpcReduction="20000"/>
          </a:bodyPr>
          <a:lstStyle/>
          <a:p>
            <a:pPr marL="457200" indent="-457200">
              <a:buFont typeface="+mj-lt"/>
              <a:buAutoNum type="arabicPeriod"/>
            </a:pPr>
            <a:r>
              <a:rPr lang="en-US" sz="2900" b="0" i="0" dirty="0">
                <a:solidFill>
                  <a:srgbClr val="1C1C25"/>
                </a:solidFill>
                <a:effectLst/>
                <a:highlight>
                  <a:srgbClr val="FFFFFF"/>
                </a:highlight>
              </a:rPr>
              <a:t>About Dataset</a:t>
            </a:r>
          </a:p>
          <a:p>
            <a:pPr marL="457200" indent="-457200">
              <a:buFont typeface="+mj-lt"/>
              <a:buAutoNum type="arabicPeriod"/>
            </a:pPr>
            <a:r>
              <a:rPr lang="en-US" sz="2900" b="0" i="0" dirty="0">
                <a:solidFill>
                  <a:srgbClr val="1C1C25"/>
                </a:solidFill>
                <a:effectLst/>
                <a:highlight>
                  <a:srgbClr val="FFFFFF"/>
                </a:highlight>
              </a:rPr>
              <a:t>Data Preprocessing and Feature Engineering</a:t>
            </a:r>
          </a:p>
          <a:p>
            <a:pPr marL="457200" indent="-457200">
              <a:buFont typeface="+mj-lt"/>
              <a:buAutoNum type="arabicPeriod"/>
            </a:pPr>
            <a:r>
              <a:rPr lang="en-IN" sz="2900" dirty="0"/>
              <a:t>Exploratory Data Analysis</a:t>
            </a:r>
            <a:endParaRPr lang="en-US" sz="2900" b="0" i="0" dirty="0">
              <a:solidFill>
                <a:srgbClr val="1C1C25"/>
              </a:solidFill>
              <a:effectLst/>
              <a:highlight>
                <a:srgbClr val="FFFFFF"/>
              </a:highlight>
            </a:endParaRPr>
          </a:p>
          <a:p>
            <a:pPr marL="457200" indent="-457200">
              <a:buFont typeface="+mj-lt"/>
              <a:buAutoNum type="arabicPeriod"/>
            </a:pPr>
            <a:r>
              <a:rPr lang="en-US" sz="2900" b="0" i="0" dirty="0">
                <a:solidFill>
                  <a:srgbClr val="1C1C25"/>
                </a:solidFill>
                <a:effectLst/>
                <a:highlight>
                  <a:srgbClr val="FFFFFF"/>
                </a:highlight>
              </a:rPr>
              <a:t>Anomaly Detection in Sales Data</a:t>
            </a:r>
          </a:p>
          <a:p>
            <a:pPr marL="457200" indent="-457200">
              <a:buFont typeface="+mj-lt"/>
              <a:buAutoNum type="arabicPeriod"/>
            </a:pPr>
            <a:r>
              <a:rPr lang="en-IN" sz="2900" b="0" i="0" dirty="0">
                <a:solidFill>
                  <a:srgbClr val="1C1C25"/>
                </a:solidFill>
                <a:effectLst/>
                <a:highlight>
                  <a:srgbClr val="FFFFFF"/>
                </a:highlight>
              </a:rPr>
              <a:t>Time-Based Anomaly Detection</a:t>
            </a:r>
            <a:endParaRPr lang="en-US" sz="2900" dirty="0">
              <a:solidFill>
                <a:srgbClr val="1C1C25"/>
              </a:solidFill>
              <a:highlight>
                <a:srgbClr val="FFFFFF"/>
              </a:highlight>
            </a:endParaRPr>
          </a:p>
          <a:p>
            <a:pPr marL="457200" indent="-457200">
              <a:buFont typeface="+mj-lt"/>
              <a:buAutoNum type="arabicPeriod"/>
            </a:pPr>
            <a:r>
              <a:rPr lang="en-IN" sz="2900" b="0" i="0" dirty="0">
                <a:solidFill>
                  <a:srgbClr val="1C1C25"/>
                </a:solidFill>
                <a:effectLst/>
                <a:highlight>
                  <a:srgbClr val="FFFFFF"/>
                </a:highlight>
              </a:rPr>
              <a:t>Customer Segmentation Analysis &amp; Segmentation Quality Evaluation</a:t>
            </a:r>
          </a:p>
          <a:p>
            <a:pPr marL="457200" indent="-457200">
              <a:buFont typeface="+mj-lt"/>
              <a:buAutoNum type="arabicPeriod"/>
            </a:pPr>
            <a:r>
              <a:rPr lang="en-IN" sz="2900" b="0" i="0" dirty="0">
                <a:solidFill>
                  <a:srgbClr val="1C1C25"/>
                </a:solidFill>
                <a:effectLst/>
                <a:highlight>
                  <a:srgbClr val="FFFFFF"/>
                </a:highlight>
              </a:rPr>
              <a:t>Personalization Strategies</a:t>
            </a:r>
          </a:p>
          <a:p>
            <a:pPr marL="457200" indent="-457200">
              <a:buFont typeface="+mj-lt"/>
              <a:buAutoNum type="arabicPeriod"/>
            </a:pPr>
            <a:r>
              <a:rPr lang="en-IN" sz="2900" b="0" i="0" dirty="0">
                <a:solidFill>
                  <a:srgbClr val="1C1C25"/>
                </a:solidFill>
                <a:effectLst/>
                <a:highlight>
                  <a:srgbClr val="FFFFFF"/>
                </a:highlight>
              </a:rPr>
              <a:t>Market Basket Analysis</a:t>
            </a:r>
            <a:endParaRPr lang="en-IN" sz="2900" dirty="0">
              <a:solidFill>
                <a:srgbClr val="1C1C25"/>
              </a:solidFill>
              <a:highlight>
                <a:srgbClr val="FFFFFF"/>
              </a:highlight>
            </a:endParaRPr>
          </a:p>
          <a:p>
            <a:pPr marL="457200" indent="-457200">
              <a:buFont typeface="+mj-lt"/>
              <a:buAutoNum type="arabicPeriod"/>
            </a:pPr>
            <a:r>
              <a:rPr lang="en-IN" sz="2900" b="0" i="0" dirty="0">
                <a:solidFill>
                  <a:srgbClr val="1C1C25"/>
                </a:solidFill>
                <a:effectLst/>
                <a:highlight>
                  <a:srgbClr val="FFFFFF"/>
                </a:highlight>
              </a:rPr>
              <a:t>Demand Forecasting</a:t>
            </a:r>
          </a:p>
          <a:p>
            <a:pPr marL="457200" indent="-457200">
              <a:buFont typeface="+mj-lt"/>
              <a:buAutoNum type="arabicPeriod"/>
            </a:pPr>
            <a:r>
              <a:rPr lang="en-IN" sz="2900" b="0" i="0" dirty="0">
                <a:solidFill>
                  <a:srgbClr val="1C1C25"/>
                </a:solidFill>
                <a:effectLst/>
                <a:highlight>
                  <a:srgbClr val="FFFFFF"/>
                </a:highlight>
              </a:rPr>
              <a:t>Impact of External Factors</a:t>
            </a:r>
          </a:p>
          <a:p>
            <a:pPr marL="457200" indent="-457200">
              <a:buFont typeface="+mj-lt"/>
              <a:buAutoNum type="arabicPeriod"/>
            </a:pPr>
            <a:r>
              <a:rPr lang="en-US" sz="2900" b="0" i="0" dirty="0">
                <a:solidFill>
                  <a:srgbClr val="1C1C25"/>
                </a:solidFill>
                <a:effectLst/>
                <a:highlight>
                  <a:srgbClr val="FFFFFF"/>
                </a:highlight>
              </a:rPr>
              <a:t>Real-World Application and Strategy Formulation</a:t>
            </a:r>
          </a:p>
          <a:p>
            <a:pPr marL="457200" indent="-457200">
              <a:buFont typeface="+mj-lt"/>
              <a:buAutoNum type="arabicPeriod"/>
            </a:pPr>
            <a:r>
              <a:rPr lang="en-US" sz="2900" dirty="0">
                <a:solidFill>
                  <a:srgbClr val="1C1C25"/>
                </a:solidFill>
                <a:highlight>
                  <a:srgbClr val="FFFFFF"/>
                </a:highlight>
              </a:rPr>
              <a:t>Conclusion</a:t>
            </a:r>
            <a:endParaRPr lang="en-IN" sz="2900" dirty="0"/>
          </a:p>
          <a:p>
            <a:pPr marL="457200" indent="-457200">
              <a:buFont typeface="+mj-lt"/>
              <a:buAutoNum type="arabicPeriod"/>
            </a:pPr>
            <a:endParaRPr lang="en-IN" dirty="0"/>
          </a:p>
        </p:txBody>
      </p:sp>
    </p:spTree>
    <p:extLst>
      <p:ext uri="{BB962C8B-B14F-4D97-AF65-F5344CB8AC3E}">
        <p14:creationId xmlns:p14="http://schemas.microsoft.com/office/powerpoint/2010/main" val="585104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CB05-1FA8-67E4-6542-1BB008680229}"/>
              </a:ext>
            </a:extLst>
          </p:cNvPr>
          <p:cNvSpPr>
            <a:spLocks noGrp="1"/>
          </p:cNvSpPr>
          <p:nvPr>
            <p:ph type="title"/>
          </p:nvPr>
        </p:nvSpPr>
        <p:spPr>
          <a:xfrm>
            <a:off x="1097280" y="286603"/>
            <a:ext cx="10058400" cy="1004315"/>
          </a:xfrm>
        </p:spPr>
        <p:txBody>
          <a:bodyPr/>
          <a:lstStyle/>
          <a:p>
            <a:pPr algn="ctr"/>
            <a:r>
              <a:rPr lang="en-IN" b="1" dirty="0">
                <a:solidFill>
                  <a:srgbClr val="FF0000"/>
                </a:solidFill>
              </a:rPr>
              <a:t>About Dataset</a:t>
            </a:r>
          </a:p>
        </p:txBody>
      </p:sp>
      <p:sp>
        <p:nvSpPr>
          <p:cNvPr id="3" name="Content Placeholder 2">
            <a:extLst>
              <a:ext uri="{FF2B5EF4-FFF2-40B4-BE49-F238E27FC236}">
                <a16:creationId xmlns:a16="http://schemas.microsoft.com/office/drawing/2014/main" id="{EA0C655B-3969-CAF3-8371-46EFDE3EB65A}"/>
              </a:ext>
            </a:extLst>
          </p:cNvPr>
          <p:cNvSpPr>
            <a:spLocks noGrp="1"/>
          </p:cNvSpPr>
          <p:nvPr>
            <p:ph idx="1"/>
          </p:nvPr>
        </p:nvSpPr>
        <p:spPr>
          <a:xfrm>
            <a:off x="3818965" y="1375284"/>
            <a:ext cx="4896522" cy="543835"/>
          </a:xfrm>
        </p:spPr>
        <p:txBody>
          <a:bodyPr>
            <a:normAutofit/>
          </a:bodyPr>
          <a:lstStyle/>
          <a:p>
            <a:pPr marL="0" indent="0" fontAlgn="base">
              <a:buNone/>
            </a:pPr>
            <a:r>
              <a:rPr lang="en-US" sz="1800" b="1" dirty="0">
                <a:solidFill>
                  <a:srgbClr val="3C4043"/>
                </a:solidFill>
                <a:latin typeface="Calibri" panose="020F0502020204030204" pitchFamily="34" charset="0"/>
                <a:ea typeface="Calibri" panose="020F0502020204030204" pitchFamily="34" charset="0"/>
                <a:cs typeface="Calibri" panose="020F0502020204030204" pitchFamily="34" charset="0"/>
              </a:rPr>
              <a:t>T</a:t>
            </a:r>
            <a:r>
              <a:rPr lang="en-US" sz="1800" b="1" i="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here are 3 Tables –Features </a:t>
            </a:r>
            <a:r>
              <a:rPr lang="en-US" sz="1800" b="1" dirty="0">
                <a:solidFill>
                  <a:srgbClr val="3C4043"/>
                </a:solidFill>
                <a:latin typeface="Calibri" panose="020F0502020204030204" pitchFamily="34" charset="0"/>
                <a:ea typeface="Calibri" panose="020F0502020204030204" pitchFamily="34" charset="0"/>
                <a:cs typeface="Calibri" panose="020F0502020204030204" pitchFamily="34" charset="0"/>
              </a:rPr>
              <a:t>, </a:t>
            </a:r>
            <a:r>
              <a:rPr lang="en-US" sz="1800" b="1" i="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Sales and Stores</a:t>
            </a:r>
          </a:p>
          <a:p>
            <a:pPr algn="just" fontAlgn="base">
              <a:spcBef>
                <a:spcPts val="600"/>
              </a:spcBef>
              <a:buFont typeface="Arial" panose="020B0604020202020204" pitchFamily="34" charset="0"/>
              <a:buChar char="•"/>
            </a:pPr>
            <a:endParaRPr lang="en-US" sz="6600" b="0" i="0" dirty="0">
              <a:solidFill>
                <a:srgbClr val="3C4043"/>
              </a:solidFill>
              <a:effectLst/>
              <a:latin typeface="Calibri" panose="020F0502020204030204" pitchFamily="34" charset="0"/>
              <a:ea typeface="Calibri" panose="020F0502020204030204" pitchFamily="34" charset="0"/>
              <a:cs typeface="Calibri" panose="020F0502020204030204" pitchFamily="34" charset="0"/>
            </a:endParaRPr>
          </a:p>
          <a:p>
            <a:pPr algn="just" fontAlgn="base">
              <a:spcBef>
                <a:spcPts val="600"/>
              </a:spcBef>
              <a:buFont typeface="Arial" panose="020B0604020202020204" pitchFamily="34" charset="0"/>
              <a:buChar char="•"/>
            </a:pPr>
            <a:endParaRPr lang="en-US" sz="6400" b="0" i="0" dirty="0">
              <a:solidFill>
                <a:srgbClr val="3C4043"/>
              </a:solidFill>
              <a:effectLst/>
              <a:latin typeface="Calibri" panose="020F0502020204030204" pitchFamily="34" charset="0"/>
              <a:ea typeface="Calibri" panose="020F0502020204030204" pitchFamily="34" charset="0"/>
              <a:cs typeface="Calibri" panose="020F0502020204030204" pitchFamily="34" charset="0"/>
            </a:endParaRPr>
          </a:p>
          <a:p>
            <a:pPr algn="just" fontAlgn="base">
              <a:spcBef>
                <a:spcPts val="600"/>
              </a:spcBef>
              <a:buFont typeface="Arial" panose="020B0604020202020204" pitchFamily="34" charset="0"/>
              <a:buChar char="•"/>
            </a:pPr>
            <a:endParaRPr lang="en-US" sz="6400" b="0" i="0" dirty="0">
              <a:solidFill>
                <a:srgbClr val="3C4043"/>
              </a:solidFill>
              <a:effectLst/>
              <a:latin typeface="Calibri" panose="020F0502020204030204" pitchFamily="34" charset="0"/>
              <a:ea typeface="Calibri" panose="020F0502020204030204" pitchFamily="34" charset="0"/>
              <a:cs typeface="Calibri" panose="020F0502020204030204" pitchFamily="34" charset="0"/>
            </a:endParaRPr>
          </a:p>
          <a:p>
            <a:endParaRPr lang="en-IN" dirty="0"/>
          </a:p>
        </p:txBody>
      </p:sp>
      <p:sp>
        <p:nvSpPr>
          <p:cNvPr id="5" name="TextBox 4">
            <a:extLst>
              <a:ext uri="{FF2B5EF4-FFF2-40B4-BE49-F238E27FC236}">
                <a16:creationId xmlns:a16="http://schemas.microsoft.com/office/drawing/2014/main" id="{93819AAE-BBAC-8C57-351A-AE8D8ED9EFF8}"/>
              </a:ext>
            </a:extLst>
          </p:cNvPr>
          <p:cNvSpPr txBox="1"/>
          <p:nvPr/>
        </p:nvSpPr>
        <p:spPr>
          <a:xfrm>
            <a:off x="5864710" y="1931769"/>
            <a:ext cx="5409304" cy="615553"/>
          </a:xfrm>
          <a:prstGeom prst="rect">
            <a:avLst/>
          </a:prstGeom>
          <a:noFill/>
        </p:spPr>
        <p:txBody>
          <a:bodyPr wrap="square" rtlCol="0">
            <a:spAutoFit/>
          </a:bodyPr>
          <a:lstStyle/>
          <a:p>
            <a:pPr algn="l" fontAlgn="base">
              <a:spcBef>
                <a:spcPts val="600"/>
              </a:spcBef>
            </a:pPr>
            <a:endParaRPr lang="en-US" sz="1600" b="1" i="0" dirty="0">
              <a:solidFill>
                <a:srgbClr val="202124"/>
              </a:solidFill>
              <a:effectLst/>
              <a:latin typeface="Calibri" panose="020F0502020204030204" pitchFamily="34" charset="0"/>
              <a:ea typeface="Calibri" panose="020F0502020204030204" pitchFamily="34" charset="0"/>
              <a:cs typeface="Calibri" panose="020F0502020204030204" pitchFamily="34" charset="0"/>
            </a:endParaRPr>
          </a:p>
          <a:p>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26DBF3E-51BE-2FAA-00EA-55A195FA5F08}"/>
              </a:ext>
            </a:extLst>
          </p:cNvPr>
          <p:cNvPicPr>
            <a:picLocks noChangeAspect="1"/>
          </p:cNvPicPr>
          <p:nvPr/>
        </p:nvPicPr>
        <p:blipFill>
          <a:blip r:embed="rId2"/>
          <a:stretch>
            <a:fillRect/>
          </a:stretch>
        </p:blipFill>
        <p:spPr>
          <a:xfrm>
            <a:off x="5549151" y="3306365"/>
            <a:ext cx="6551947" cy="766678"/>
          </a:xfrm>
          <a:prstGeom prst="rect">
            <a:avLst/>
          </a:prstGeom>
        </p:spPr>
      </p:pic>
      <p:pic>
        <p:nvPicPr>
          <p:cNvPr id="9" name="Picture 8">
            <a:extLst>
              <a:ext uri="{FF2B5EF4-FFF2-40B4-BE49-F238E27FC236}">
                <a16:creationId xmlns:a16="http://schemas.microsoft.com/office/drawing/2014/main" id="{C68EFD53-65D1-8FE6-B910-E645D89A9E9A}"/>
              </a:ext>
            </a:extLst>
          </p:cNvPr>
          <p:cNvPicPr>
            <a:picLocks noChangeAspect="1"/>
          </p:cNvPicPr>
          <p:nvPr/>
        </p:nvPicPr>
        <p:blipFill>
          <a:blip r:embed="rId3"/>
          <a:stretch>
            <a:fillRect/>
          </a:stretch>
        </p:blipFill>
        <p:spPr>
          <a:xfrm>
            <a:off x="5549152" y="4182538"/>
            <a:ext cx="6551947" cy="1849908"/>
          </a:xfrm>
          <a:prstGeom prst="rect">
            <a:avLst/>
          </a:prstGeom>
        </p:spPr>
      </p:pic>
      <p:pic>
        <p:nvPicPr>
          <p:cNvPr id="11" name="Picture 10">
            <a:extLst>
              <a:ext uri="{FF2B5EF4-FFF2-40B4-BE49-F238E27FC236}">
                <a16:creationId xmlns:a16="http://schemas.microsoft.com/office/drawing/2014/main" id="{3EF5BA67-2D61-D506-4083-DBE390FE315D}"/>
              </a:ext>
            </a:extLst>
          </p:cNvPr>
          <p:cNvPicPr>
            <a:picLocks noChangeAspect="1"/>
          </p:cNvPicPr>
          <p:nvPr/>
        </p:nvPicPr>
        <p:blipFill>
          <a:blip r:embed="rId4"/>
          <a:stretch>
            <a:fillRect/>
          </a:stretch>
        </p:blipFill>
        <p:spPr>
          <a:xfrm>
            <a:off x="90900" y="3306365"/>
            <a:ext cx="5350676" cy="2726082"/>
          </a:xfrm>
          <a:prstGeom prst="rect">
            <a:avLst/>
          </a:prstGeom>
        </p:spPr>
      </p:pic>
      <p:pic>
        <p:nvPicPr>
          <p:cNvPr id="13" name="Picture 12">
            <a:extLst>
              <a:ext uri="{FF2B5EF4-FFF2-40B4-BE49-F238E27FC236}">
                <a16:creationId xmlns:a16="http://schemas.microsoft.com/office/drawing/2014/main" id="{CF82C342-6C79-01C7-4207-97E9D2F48F48}"/>
              </a:ext>
            </a:extLst>
          </p:cNvPr>
          <p:cNvPicPr>
            <a:picLocks noChangeAspect="1"/>
          </p:cNvPicPr>
          <p:nvPr/>
        </p:nvPicPr>
        <p:blipFill>
          <a:blip r:embed="rId5"/>
          <a:stretch>
            <a:fillRect/>
          </a:stretch>
        </p:blipFill>
        <p:spPr>
          <a:xfrm>
            <a:off x="3012141" y="1828799"/>
            <a:ext cx="5961529" cy="1268891"/>
          </a:xfrm>
          <a:prstGeom prst="rect">
            <a:avLst/>
          </a:prstGeom>
        </p:spPr>
      </p:pic>
    </p:spTree>
    <p:extLst>
      <p:ext uri="{BB962C8B-B14F-4D97-AF65-F5344CB8AC3E}">
        <p14:creationId xmlns:p14="http://schemas.microsoft.com/office/powerpoint/2010/main" val="837231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EF92-3927-B25D-1F86-7A5F4FD67BD3}"/>
              </a:ext>
            </a:extLst>
          </p:cNvPr>
          <p:cNvSpPr>
            <a:spLocks noGrp="1"/>
          </p:cNvSpPr>
          <p:nvPr>
            <p:ph type="title"/>
          </p:nvPr>
        </p:nvSpPr>
        <p:spPr/>
        <p:txBody>
          <a:bodyPr>
            <a:normAutofit fontScale="90000"/>
          </a:bodyPr>
          <a:lstStyle/>
          <a:p>
            <a:pPr algn="ctr"/>
            <a:r>
              <a:rPr lang="en-US" b="1" i="0" dirty="0">
                <a:solidFill>
                  <a:srgbClr val="FF0000"/>
                </a:solidFill>
                <a:effectLst/>
                <a:highlight>
                  <a:srgbClr val="FFFFFF"/>
                </a:highlight>
                <a:latin typeface="+mn-lt"/>
              </a:rPr>
              <a:t>Data Preprocessing and Feature Engineering</a:t>
            </a:r>
            <a:br>
              <a:rPr lang="en-US" b="1" i="0" dirty="0">
                <a:solidFill>
                  <a:srgbClr val="1C1C25"/>
                </a:solidFill>
                <a:effectLst/>
                <a:highlight>
                  <a:srgbClr val="FFFFFF"/>
                </a:highlight>
                <a:latin typeface="body"/>
              </a:rPr>
            </a:br>
            <a:endParaRPr lang="en-IN" b="1" dirty="0"/>
          </a:p>
        </p:txBody>
      </p:sp>
      <p:sp>
        <p:nvSpPr>
          <p:cNvPr id="3" name="Content Placeholder 2">
            <a:extLst>
              <a:ext uri="{FF2B5EF4-FFF2-40B4-BE49-F238E27FC236}">
                <a16:creationId xmlns:a16="http://schemas.microsoft.com/office/drawing/2014/main" id="{338F34FF-72D6-5F54-F1C8-12F1F7C1796C}"/>
              </a:ext>
            </a:extLst>
          </p:cNvPr>
          <p:cNvSpPr>
            <a:spLocks noGrp="1"/>
          </p:cNvSpPr>
          <p:nvPr>
            <p:ph idx="1"/>
          </p:nvPr>
        </p:nvSpPr>
        <p:spPr>
          <a:xfrm>
            <a:off x="4824181" y="5164088"/>
            <a:ext cx="2701831" cy="294455"/>
          </a:xfrm>
        </p:spPr>
        <p:txBody>
          <a:bodyPr>
            <a:normAutofit lnSpcReduction="10000"/>
          </a:bodyPr>
          <a:lstStyle/>
          <a:p>
            <a:endParaRPr lang="en-US" sz="1400" b="0" dirty="0">
              <a:solidFill>
                <a:schemeClr val="tx1"/>
              </a:solidFill>
              <a:effectLst/>
            </a:endParaRPr>
          </a:p>
          <a:p>
            <a:endParaRPr lang="en-US" sz="1400" b="0" dirty="0">
              <a:solidFill>
                <a:schemeClr val="tx1"/>
              </a:solidFill>
              <a:effectLst/>
            </a:endParaRPr>
          </a:p>
          <a:p>
            <a:endParaRPr lang="en-US" b="0" i="0" dirty="0">
              <a:solidFill>
                <a:srgbClr val="212121"/>
              </a:solidFill>
              <a:effectLst/>
              <a:highlight>
                <a:srgbClr val="FFFFFF"/>
              </a:highlight>
              <a:latin typeface="Roboto" panose="02000000000000000000" pitchFamily="2" charset="0"/>
            </a:endParaRPr>
          </a:p>
          <a:p>
            <a:endParaRPr lang="en-IN" dirty="0"/>
          </a:p>
        </p:txBody>
      </p:sp>
      <p:pic>
        <p:nvPicPr>
          <p:cNvPr id="5" name="Picture 4">
            <a:extLst>
              <a:ext uri="{FF2B5EF4-FFF2-40B4-BE49-F238E27FC236}">
                <a16:creationId xmlns:a16="http://schemas.microsoft.com/office/drawing/2014/main" id="{D2F604F0-122F-76E3-3D54-032F7FB1B2D4}"/>
              </a:ext>
            </a:extLst>
          </p:cNvPr>
          <p:cNvPicPr>
            <a:picLocks noChangeAspect="1"/>
          </p:cNvPicPr>
          <p:nvPr/>
        </p:nvPicPr>
        <p:blipFill>
          <a:blip r:embed="rId2"/>
          <a:stretch>
            <a:fillRect/>
          </a:stretch>
        </p:blipFill>
        <p:spPr>
          <a:xfrm>
            <a:off x="8556748" y="1837765"/>
            <a:ext cx="3343835" cy="1945342"/>
          </a:xfrm>
          <a:prstGeom prst="rect">
            <a:avLst/>
          </a:prstGeom>
        </p:spPr>
      </p:pic>
      <p:sp>
        <p:nvSpPr>
          <p:cNvPr id="8" name="TextBox 7">
            <a:extLst>
              <a:ext uri="{FF2B5EF4-FFF2-40B4-BE49-F238E27FC236}">
                <a16:creationId xmlns:a16="http://schemas.microsoft.com/office/drawing/2014/main" id="{76FE639A-2A7F-FCF0-ADAD-97B696A34EE0}"/>
              </a:ext>
            </a:extLst>
          </p:cNvPr>
          <p:cNvSpPr txBox="1"/>
          <p:nvPr/>
        </p:nvSpPr>
        <p:spPr>
          <a:xfrm>
            <a:off x="271381" y="1737360"/>
            <a:ext cx="7628965" cy="2308324"/>
          </a:xfrm>
          <a:prstGeom prst="rect">
            <a:avLst/>
          </a:prstGeom>
          <a:noFill/>
        </p:spPr>
        <p:txBody>
          <a:bodyPr wrap="square" rtlCol="0">
            <a:spAutoFit/>
          </a:bodyPr>
          <a:lstStyle/>
          <a:p>
            <a:pPr algn="just"/>
            <a:r>
              <a:rPr lang="en-US" sz="1400" b="1" dirty="0">
                <a:solidFill>
                  <a:schemeClr val="tx1"/>
                </a:solidFill>
                <a:effectLst/>
              </a:rPr>
              <a:t>Changing datatype: </a:t>
            </a:r>
            <a:r>
              <a:rPr lang="en-US" sz="1400" b="0" dirty="0">
                <a:solidFill>
                  <a:schemeClr val="tx1"/>
                </a:solidFill>
                <a:effectLst/>
              </a:rPr>
              <a:t>Convert data type of dates column to datetime to extract days, months, weeks &amp; year details.</a:t>
            </a:r>
          </a:p>
          <a:p>
            <a:pPr algn="just"/>
            <a:r>
              <a:rPr lang="en-US" sz="1400" b="1" dirty="0"/>
              <a:t>Merging Datasets: </a:t>
            </a:r>
            <a:r>
              <a:rPr lang="en-US" sz="1400" dirty="0"/>
              <a:t>Joined all the tables i.e. features, stores and sales table in a single table.</a:t>
            </a:r>
            <a:endParaRPr lang="en-US" sz="1400" b="0" dirty="0">
              <a:solidFill>
                <a:schemeClr val="tx1"/>
              </a:solidFill>
              <a:effectLst/>
            </a:endParaRPr>
          </a:p>
          <a:p>
            <a:pPr algn="just"/>
            <a:r>
              <a:rPr lang="en-US" sz="1400" b="1" i="0" dirty="0">
                <a:solidFill>
                  <a:srgbClr val="212121"/>
                </a:solidFill>
                <a:effectLst/>
                <a:highlight>
                  <a:srgbClr val="FFFFFF"/>
                </a:highlight>
              </a:rPr>
              <a:t>Handle Missing Values:</a:t>
            </a:r>
            <a:r>
              <a:rPr lang="en-US" sz="1400" b="0" i="0" dirty="0">
                <a:solidFill>
                  <a:srgbClr val="212121"/>
                </a:solidFill>
                <a:effectLst/>
                <a:highlight>
                  <a:srgbClr val="FFFFFF"/>
                </a:highlight>
              </a:rPr>
              <a:t> Use techniques like median imputation due to anomalies to address missing values in your markdown columns . </a:t>
            </a:r>
          </a:p>
          <a:p>
            <a:pPr algn="just"/>
            <a:r>
              <a:rPr lang="en-US" sz="1400" b="0" i="0" dirty="0">
                <a:solidFill>
                  <a:srgbClr val="212121"/>
                </a:solidFill>
                <a:effectLst/>
                <a:highlight>
                  <a:srgbClr val="FFFFFF"/>
                </a:highlight>
              </a:rPr>
              <a:t>This step ensures that you have a complete dataset for analysis.</a:t>
            </a:r>
          </a:p>
          <a:p>
            <a:pPr algn="just"/>
            <a:r>
              <a:rPr lang="en-US" sz="1400" b="1" i="0" dirty="0">
                <a:solidFill>
                  <a:srgbClr val="212121"/>
                </a:solidFill>
                <a:effectLst/>
                <a:highlight>
                  <a:srgbClr val="FFFFFF"/>
                </a:highlight>
              </a:rPr>
              <a:t>Normalize Sales Data</a:t>
            </a:r>
            <a:r>
              <a:rPr lang="en-US" sz="1400" b="0" i="0" dirty="0">
                <a:solidFill>
                  <a:srgbClr val="212121"/>
                </a:solidFill>
                <a:effectLst/>
                <a:highlight>
                  <a:srgbClr val="FFFFFF"/>
                </a:highlight>
              </a:rPr>
              <a:t>: Apply one of the normalization techniques discussed earlier to bring all sales data on a consistent scale. </a:t>
            </a:r>
            <a:r>
              <a:rPr lang="en-US" sz="1400" dirty="0">
                <a:solidFill>
                  <a:srgbClr val="212121"/>
                </a:solidFill>
                <a:highlight>
                  <a:srgbClr val="FFFFFF"/>
                </a:highlight>
              </a:rPr>
              <a:t>Applied Min-Max Scaling on the sales data.</a:t>
            </a:r>
            <a:endParaRPr lang="en-US" sz="1400" b="0" i="0" dirty="0">
              <a:solidFill>
                <a:srgbClr val="212121"/>
              </a:solidFill>
              <a:effectLst/>
              <a:highlight>
                <a:srgbClr val="FFFFFF"/>
              </a:highlight>
            </a:endParaRPr>
          </a:p>
          <a:p>
            <a:pPr algn="just"/>
            <a:r>
              <a:rPr lang="en-US" sz="1400" b="1" i="0" dirty="0">
                <a:solidFill>
                  <a:srgbClr val="212121"/>
                </a:solidFill>
                <a:effectLst/>
                <a:highlight>
                  <a:srgbClr val="FFFFFF"/>
                </a:highlight>
              </a:rPr>
              <a:t>Square root Transformation</a:t>
            </a:r>
            <a:r>
              <a:rPr lang="en-US" sz="1400" b="0" i="0" dirty="0">
                <a:solidFill>
                  <a:srgbClr val="212121"/>
                </a:solidFill>
                <a:effectLst/>
                <a:highlight>
                  <a:srgbClr val="FFFFFF"/>
                </a:highlight>
              </a:rPr>
              <a:t> to handle skewness in numerical features.</a:t>
            </a:r>
          </a:p>
          <a:p>
            <a:endParaRPr lang="en-IN" dirty="0"/>
          </a:p>
        </p:txBody>
      </p:sp>
      <p:pic>
        <p:nvPicPr>
          <p:cNvPr id="2062" name="Picture 14">
            <a:extLst>
              <a:ext uri="{FF2B5EF4-FFF2-40B4-BE49-F238E27FC236}">
                <a16:creationId xmlns:a16="http://schemas.microsoft.com/office/drawing/2014/main" id="{FAE46989-3103-4E26-DC73-2084934EE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57" y="3891189"/>
            <a:ext cx="3858434" cy="233442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5EFBC7A7-6759-6BEB-0A55-93B2D4B4F8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7050" y="3860715"/>
            <a:ext cx="3847840" cy="23649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4B09098-B5CE-2CFB-BBAC-858F283FA1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391"/>
          <a:stretch/>
        </p:blipFill>
        <p:spPr bwMode="auto">
          <a:xfrm>
            <a:off x="8556749" y="3860715"/>
            <a:ext cx="3343835" cy="2314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394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6A6D-00FE-6AA8-E39F-60AA92ECD159}"/>
              </a:ext>
            </a:extLst>
          </p:cNvPr>
          <p:cNvSpPr>
            <a:spLocks noGrp="1"/>
          </p:cNvSpPr>
          <p:nvPr>
            <p:ph type="title"/>
          </p:nvPr>
        </p:nvSpPr>
        <p:spPr/>
        <p:txBody>
          <a:bodyPr/>
          <a:lstStyle/>
          <a:p>
            <a:pPr algn="ctr"/>
            <a:r>
              <a:rPr lang="en-IN" b="1" dirty="0">
                <a:solidFill>
                  <a:srgbClr val="FF0000"/>
                </a:solidFill>
              </a:rPr>
              <a:t>Exploratory Data Analysis</a:t>
            </a:r>
            <a:br>
              <a:rPr lang="en-IN" dirty="0"/>
            </a:br>
            <a:endParaRPr lang="en-IN" dirty="0"/>
          </a:p>
        </p:txBody>
      </p:sp>
      <p:sp>
        <p:nvSpPr>
          <p:cNvPr id="4" name="Content Placeholder 3">
            <a:extLst>
              <a:ext uri="{FF2B5EF4-FFF2-40B4-BE49-F238E27FC236}">
                <a16:creationId xmlns:a16="http://schemas.microsoft.com/office/drawing/2014/main" id="{FFF9CD61-8F05-9317-F6BC-9A783F42094D}"/>
              </a:ext>
            </a:extLst>
          </p:cNvPr>
          <p:cNvSpPr>
            <a:spLocks noGrp="1"/>
          </p:cNvSpPr>
          <p:nvPr>
            <p:ph idx="1"/>
          </p:nvPr>
        </p:nvSpPr>
        <p:spPr>
          <a:xfrm>
            <a:off x="313765" y="1793046"/>
            <a:ext cx="5489986" cy="4056636"/>
          </a:xfrm>
        </p:spPr>
        <p:txBody>
          <a:bodyPr/>
          <a:lstStyle/>
          <a:p>
            <a:r>
              <a:rPr lang="en-IN" sz="1400" b="1" dirty="0"/>
              <a:t>Weekly Sales Over Time</a:t>
            </a:r>
          </a:p>
          <a:p>
            <a:r>
              <a:rPr lang="en-IN" sz="1400" b="1" dirty="0"/>
              <a:t>Findings:-</a:t>
            </a:r>
          </a:p>
          <a:p>
            <a:pPr algn="l"/>
            <a:r>
              <a:rPr lang="en-US" sz="1400" b="0" i="0" dirty="0">
                <a:solidFill>
                  <a:srgbClr val="212121"/>
                </a:solidFill>
                <a:effectLst/>
                <a:highlight>
                  <a:srgbClr val="FFFFFF"/>
                </a:highlight>
              </a:rPr>
              <a:t>Sales tend to rise significantly during special offers and holidays (e.g., Black Friday, Christmas, New Year), followed by a decline. </a:t>
            </a:r>
          </a:p>
          <a:p>
            <a:pPr algn="l"/>
            <a:r>
              <a:rPr lang="en-US" sz="1400" b="0" i="0" dirty="0">
                <a:solidFill>
                  <a:srgbClr val="212121"/>
                </a:solidFill>
                <a:effectLst/>
                <a:highlight>
                  <a:srgbClr val="FFFFFF"/>
                </a:highlight>
              </a:rPr>
              <a:t>Subsequently, sales regain momentum in certain months.</a:t>
            </a:r>
          </a:p>
          <a:p>
            <a:pPr algn="l"/>
            <a:r>
              <a:rPr lang="en-US" sz="1400" b="0" i="0" dirty="0">
                <a:solidFill>
                  <a:srgbClr val="212121"/>
                </a:solidFill>
                <a:effectLst/>
                <a:highlight>
                  <a:srgbClr val="FFFFFF"/>
                </a:highlight>
              </a:rPr>
              <a:t>November indicates reduced buying, possibly due to anticipation of upcoming sales.</a:t>
            </a:r>
          </a:p>
          <a:p>
            <a:pPr algn="l"/>
            <a:r>
              <a:rPr lang="en-US" sz="1400" b="0" i="0" dirty="0">
                <a:solidFill>
                  <a:srgbClr val="212121"/>
                </a:solidFill>
                <a:effectLst/>
                <a:highlight>
                  <a:srgbClr val="FFFFFF"/>
                </a:highlight>
              </a:rPr>
              <a:t>December 2013 data appears incomplete; despite the spike, overall sales did not reach substantial heights due to limited available data.</a:t>
            </a:r>
          </a:p>
          <a:p>
            <a:endParaRPr lang="en-IN" dirty="0"/>
          </a:p>
        </p:txBody>
      </p:sp>
      <p:pic>
        <p:nvPicPr>
          <p:cNvPr id="3076" name="Picture 4">
            <a:extLst>
              <a:ext uri="{FF2B5EF4-FFF2-40B4-BE49-F238E27FC236}">
                <a16:creationId xmlns:a16="http://schemas.microsoft.com/office/drawing/2014/main" id="{F7200CEF-C3A7-7273-A870-A83674AF5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73" y="4593687"/>
            <a:ext cx="11589572" cy="161040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38C5D63-6FFB-177C-35EC-BBFCC0CF9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0863" y="1866246"/>
            <a:ext cx="2691185" cy="25985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4DBB57B0-029D-B192-9EEF-A88A80D07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94089"/>
            <a:ext cx="2691185" cy="259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9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6A6D-00FE-6AA8-E39F-60AA92ECD159}"/>
              </a:ext>
            </a:extLst>
          </p:cNvPr>
          <p:cNvSpPr>
            <a:spLocks noGrp="1"/>
          </p:cNvSpPr>
          <p:nvPr>
            <p:ph type="title"/>
          </p:nvPr>
        </p:nvSpPr>
        <p:spPr/>
        <p:txBody>
          <a:bodyPr/>
          <a:lstStyle/>
          <a:p>
            <a:pPr algn="ctr"/>
            <a:r>
              <a:rPr lang="en-IN" b="1" dirty="0">
                <a:solidFill>
                  <a:srgbClr val="FF0000"/>
                </a:solidFill>
              </a:rPr>
              <a:t>Exploratory Data Analysis</a:t>
            </a:r>
            <a:br>
              <a:rPr lang="en-IN" dirty="0"/>
            </a:br>
            <a:endParaRPr lang="en-IN" dirty="0"/>
          </a:p>
        </p:txBody>
      </p:sp>
      <p:sp>
        <p:nvSpPr>
          <p:cNvPr id="4" name="Content Placeholder 3">
            <a:extLst>
              <a:ext uri="{FF2B5EF4-FFF2-40B4-BE49-F238E27FC236}">
                <a16:creationId xmlns:a16="http://schemas.microsoft.com/office/drawing/2014/main" id="{FFF9CD61-8F05-9317-F6BC-9A783F42094D}"/>
              </a:ext>
            </a:extLst>
          </p:cNvPr>
          <p:cNvSpPr>
            <a:spLocks noGrp="1"/>
          </p:cNvSpPr>
          <p:nvPr>
            <p:ph idx="1"/>
          </p:nvPr>
        </p:nvSpPr>
        <p:spPr>
          <a:xfrm>
            <a:off x="6391835" y="1866246"/>
            <a:ext cx="5382410" cy="4211825"/>
          </a:xfrm>
        </p:spPr>
        <p:txBody>
          <a:bodyPr>
            <a:normAutofit/>
          </a:bodyPr>
          <a:lstStyle/>
          <a:p>
            <a:pPr marL="0" indent="0" algn="l">
              <a:buNone/>
            </a:pPr>
            <a:r>
              <a:rPr lang="en-US" sz="1400" b="1" dirty="0">
                <a:solidFill>
                  <a:srgbClr val="212121"/>
                </a:solidFill>
                <a:highlight>
                  <a:srgbClr val="FFFFFF"/>
                </a:highlight>
              </a:rPr>
              <a:t>T</a:t>
            </a:r>
            <a:r>
              <a:rPr lang="en-US" sz="1400" b="1" i="0" dirty="0">
                <a:solidFill>
                  <a:srgbClr val="212121"/>
                </a:solidFill>
                <a:effectLst/>
                <a:highlight>
                  <a:srgbClr val="FFFFFF"/>
                </a:highlight>
              </a:rPr>
              <a:t>rend in average unemployment rate across time</a:t>
            </a:r>
          </a:p>
          <a:p>
            <a:pPr marL="0" indent="0">
              <a:buNone/>
            </a:pPr>
            <a:r>
              <a:rPr lang="en-IN" sz="1400" b="1" dirty="0"/>
              <a:t>Findings:-</a:t>
            </a:r>
          </a:p>
          <a:p>
            <a:pPr marL="0" indent="0">
              <a:buNone/>
            </a:pPr>
            <a:r>
              <a:rPr lang="en-US" sz="1400" dirty="0"/>
              <a:t>Over the period spanning from January 2010 to December 2012, we have noted a gradual decrease in the unemployment rate. </a:t>
            </a:r>
          </a:p>
          <a:p>
            <a:pPr marL="0" indent="0">
              <a:buNone/>
            </a:pPr>
            <a:r>
              <a:rPr lang="en-US" sz="1400" b="1" dirty="0">
                <a:solidFill>
                  <a:srgbClr val="212121"/>
                </a:solidFill>
                <a:highlight>
                  <a:srgbClr val="FFFFFF"/>
                </a:highlight>
              </a:rPr>
              <a:t>T</a:t>
            </a:r>
            <a:r>
              <a:rPr lang="en-US" sz="1400" b="1" i="0" dirty="0">
                <a:solidFill>
                  <a:srgbClr val="212121"/>
                </a:solidFill>
                <a:effectLst/>
                <a:highlight>
                  <a:srgbClr val="FFFFFF"/>
                </a:highlight>
              </a:rPr>
              <a:t>rend in average consumer price index rate across time</a:t>
            </a:r>
          </a:p>
          <a:p>
            <a:pPr marL="0" indent="0">
              <a:buNone/>
            </a:pPr>
            <a:r>
              <a:rPr lang="en-IN" sz="1400" b="1" dirty="0"/>
              <a:t>Findings:-</a:t>
            </a:r>
          </a:p>
          <a:p>
            <a:pPr marL="0" indent="0">
              <a:buNone/>
            </a:pPr>
            <a:r>
              <a:rPr lang="en-US" sz="1400" dirty="0"/>
              <a:t>Over the period spanning from January 2010 to December 2012, we have noted a gradual increase in the consumer price index due to inflation. </a:t>
            </a:r>
          </a:p>
          <a:p>
            <a:pPr marL="0" indent="0">
              <a:buNone/>
            </a:pPr>
            <a:r>
              <a:rPr lang="en-US" sz="1400" b="1" dirty="0">
                <a:solidFill>
                  <a:srgbClr val="212121"/>
                </a:solidFill>
                <a:highlight>
                  <a:srgbClr val="FFFFFF"/>
                </a:highlight>
              </a:rPr>
              <a:t>T</a:t>
            </a:r>
            <a:r>
              <a:rPr lang="en-US" sz="1400" b="1" i="0" dirty="0">
                <a:solidFill>
                  <a:srgbClr val="212121"/>
                </a:solidFill>
                <a:effectLst/>
                <a:highlight>
                  <a:srgbClr val="FFFFFF"/>
                </a:highlight>
              </a:rPr>
              <a:t>rend in average fuel price rate across time</a:t>
            </a:r>
          </a:p>
          <a:p>
            <a:pPr marL="0" indent="0">
              <a:buNone/>
            </a:pPr>
            <a:r>
              <a:rPr lang="en-IN" sz="1400" b="1" dirty="0"/>
              <a:t>Findings:-</a:t>
            </a:r>
          </a:p>
          <a:p>
            <a:pPr marL="0" indent="0">
              <a:buNone/>
            </a:pPr>
            <a:r>
              <a:rPr lang="en-US" sz="1400" dirty="0"/>
              <a:t>From January 2010 to December 2010, we observed a relatively stable fuel price rate with no significant changes. However, starting from January 2011 through December 2012, there was a gradual increase in fuel prices attributed to inflationary factors.</a:t>
            </a:r>
            <a:endParaRPr lang="en-IN" sz="1400" dirty="0"/>
          </a:p>
        </p:txBody>
      </p:sp>
      <p:pic>
        <p:nvPicPr>
          <p:cNvPr id="4098" name="Picture 2">
            <a:extLst>
              <a:ext uri="{FF2B5EF4-FFF2-40B4-BE49-F238E27FC236}">
                <a16:creationId xmlns:a16="http://schemas.microsoft.com/office/drawing/2014/main" id="{AF27C082-2836-2352-CCC5-797F559E1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849" y="1866247"/>
            <a:ext cx="6144410" cy="15627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C40100C-3B34-6A70-E22C-B81F1F20D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33" y="3439262"/>
            <a:ext cx="6216126" cy="156275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2348FC66-12D2-326F-D4C1-19999A6F73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11" y="4850913"/>
            <a:ext cx="6209948" cy="141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732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6A6D-00FE-6AA8-E39F-60AA92ECD159}"/>
              </a:ext>
            </a:extLst>
          </p:cNvPr>
          <p:cNvSpPr>
            <a:spLocks noGrp="1"/>
          </p:cNvSpPr>
          <p:nvPr>
            <p:ph type="title"/>
          </p:nvPr>
        </p:nvSpPr>
        <p:spPr/>
        <p:txBody>
          <a:bodyPr/>
          <a:lstStyle/>
          <a:p>
            <a:pPr algn="ctr"/>
            <a:r>
              <a:rPr lang="en-IN" b="1" dirty="0">
                <a:solidFill>
                  <a:srgbClr val="FF0000"/>
                </a:solidFill>
              </a:rPr>
              <a:t>Exploratory Data Analysis</a:t>
            </a:r>
            <a:br>
              <a:rPr lang="en-IN" dirty="0"/>
            </a:br>
            <a:endParaRPr lang="en-IN" dirty="0"/>
          </a:p>
        </p:txBody>
      </p:sp>
      <p:sp>
        <p:nvSpPr>
          <p:cNvPr id="4" name="Content Placeholder 3">
            <a:extLst>
              <a:ext uri="{FF2B5EF4-FFF2-40B4-BE49-F238E27FC236}">
                <a16:creationId xmlns:a16="http://schemas.microsoft.com/office/drawing/2014/main" id="{FFF9CD61-8F05-9317-F6BC-9A783F42094D}"/>
              </a:ext>
            </a:extLst>
          </p:cNvPr>
          <p:cNvSpPr>
            <a:spLocks noGrp="1"/>
          </p:cNvSpPr>
          <p:nvPr>
            <p:ph idx="1"/>
          </p:nvPr>
        </p:nvSpPr>
        <p:spPr>
          <a:xfrm>
            <a:off x="6508375" y="1866246"/>
            <a:ext cx="5265869" cy="4211825"/>
          </a:xfrm>
        </p:spPr>
        <p:txBody>
          <a:bodyPr>
            <a:normAutofit/>
          </a:bodyPr>
          <a:lstStyle/>
          <a:p>
            <a:pPr marL="0" indent="0" algn="l">
              <a:buNone/>
            </a:pPr>
            <a:r>
              <a:rPr lang="en-US" sz="1400" b="1" i="0" dirty="0">
                <a:solidFill>
                  <a:srgbClr val="212121"/>
                </a:solidFill>
                <a:effectLst/>
                <a:highlight>
                  <a:srgbClr val="FFFFFF"/>
                </a:highlight>
              </a:rPr>
              <a:t>Which stores are the highest earners</a:t>
            </a:r>
          </a:p>
          <a:p>
            <a:pPr marL="0" indent="0">
              <a:buNone/>
            </a:pPr>
            <a:r>
              <a:rPr lang="en-IN" sz="1400" b="1" dirty="0"/>
              <a:t>Findings:-</a:t>
            </a:r>
          </a:p>
          <a:p>
            <a:pPr marL="0" indent="0" algn="just">
              <a:buNone/>
            </a:pPr>
            <a:r>
              <a:rPr lang="en-US" sz="1400" b="0" i="0" dirty="0">
                <a:solidFill>
                  <a:srgbClr val="0D0D0D"/>
                </a:solidFill>
                <a:effectLst/>
                <a:highlight>
                  <a:srgbClr val="FFFFFF"/>
                </a:highlight>
                <a:latin typeface="+mj-lt"/>
              </a:rPr>
              <a:t>Store number 20 and 4 were identified as the top earners based on their weekly sales, while store number 44 and 5 emerged as the least profitable.</a:t>
            </a:r>
          </a:p>
          <a:p>
            <a:pPr marL="0" indent="0">
              <a:buNone/>
            </a:pPr>
            <a:r>
              <a:rPr lang="en-US" sz="1400" b="1" i="0" dirty="0">
                <a:solidFill>
                  <a:srgbClr val="212121"/>
                </a:solidFill>
                <a:effectLst/>
                <a:highlight>
                  <a:srgbClr val="FFFFFF"/>
                </a:highlight>
              </a:rPr>
              <a:t>Which departments are the highest earners</a:t>
            </a:r>
          </a:p>
          <a:p>
            <a:pPr marL="0" indent="0">
              <a:buNone/>
            </a:pPr>
            <a:r>
              <a:rPr lang="en-IN" sz="1400" b="1" dirty="0"/>
              <a:t>Findings:-</a:t>
            </a:r>
          </a:p>
          <a:p>
            <a:pPr marL="0" indent="0">
              <a:buNone/>
            </a:pPr>
            <a:r>
              <a:rPr lang="en-US" sz="1400" dirty="0"/>
              <a:t>Certain departments (1-15, 38, 40, 72, and 90-95) demonstrate notably higher weekly sales, with an average increase of 25%.</a:t>
            </a:r>
            <a:endParaRPr lang="en-IN" sz="1400" dirty="0"/>
          </a:p>
          <a:p>
            <a:pPr marL="0" indent="0" algn="l">
              <a:buNone/>
            </a:pPr>
            <a:r>
              <a:rPr lang="en-US" sz="1400" b="1" i="0" dirty="0">
                <a:solidFill>
                  <a:srgbClr val="212121"/>
                </a:solidFill>
                <a:effectLst/>
                <a:highlight>
                  <a:srgbClr val="FFFFFF"/>
                </a:highlight>
              </a:rPr>
              <a:t>Which type of store is the highest earner</a:t>
            </a:r>
          </a:p>
          <a:p>
            <a:pPr marL="0" indent="0">
              <a:buNone/>
            </a:pPr>
            <a:r>
              <a:rPr lang="en-IN" sz="1400" b="1" dirty="0"/>
              <a:t>Findings:-</a:t>
            </a:r>
          </a:p>
          <a:p>
            <a:pPr marL="0" indent="0" algn="just">
              <a:buNone/>
            </a:pPr>
            <a:r>
              <a:rPr lang="en-US" sz="1400" dirty="0"/>
              <a:t>Store type A, succeeded by store type B, were identified as the store types with the highest earnings, while store type C exhibited the lowest weekly sales.</a:t>
            </a:r>
            <a:endParaRPr lang="en-IN" sz="1400" dirty="0"/>
          </a:p>
        </p:txBody>
      </p:sp>
      <p:pic>
        <p:nvPicPr>
          <p:cNvPr id="5122" name="Picture 2">
            <a:extLst>
              <a:ext uri="{FF2B5EF4-FFF2-40B4-BE49-F238E27FC236}">
                <a16:creationId xmlns:a16="http://schemas.microsoft.com/office/drawing/2014/main" id="{18C0F8D8-7ABF-A5C1-FEA6-CAA68E976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33" y="1801906"/>
            <a:ext cx="6209948"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3AC7DD4-DC3C-79AD-0193-44FD4BF7B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33" y="4697506"/>
            <a:ext cx="6323702" cy="166863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9B4AF15-E9D8-A87E-F225-3215FE8E4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6" y="3246749"/>
            <a:ext cx="6278081"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9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6A6D-00FE-6AA8-E39F-60AA92ECD159}"/>
              </a:ext>
            </a:extLst>
          </p:cNvPr>
          <p:cNvSpPr>
            <a:spLocks noGrp="1"/>
          </p:cNvSpPr>
          <p:nvPr>
            <p:ph type="title"/>
          </p:nvPr>
        </p:nvSpPr>
        <p:spPr/>
        <p:txBody>
          <a:bodyPr/>
          <a:lstStyle/>
          <a:p>
            <a:pPr algn="ctr"/>
            <a:r>
              <a:rPr lang="en-IN" b="1" dirty="0">
                <a:solidFill>
                  <a:srgbClr val="FF0000"/>
                </a:solidFill>
              </a:rPr>
              <a:t>Exploratory Data Analysis</a:t>
            </a:r>
            <a:br>
              <a:rPr lang="en-IN" dirty="0"/>
            </a:br>
            <a:endParaRPr lang="en-IN" dirty="0"/>
          </a:p>
        </p:txBody>
      </p:sp>
      <p:sp>
        <p:nvSpPr>
          <p:cNvPr id="4" name="Content Placeholder 3">
            <a:extLst>
              <a:ext uri="{FF2B5EF4-FFF2-40B4-BE49-F238E27FC236}">
                <a16:creationId xmlns:a16="http://schemas.microsoft.com/office/drawing/2014/main" id="{FFF9CD61-8F05-9317-F6BC-9A783F42094D}"/>
              </a:ext>
            </a:extLst>
          </p:cNvPr>
          <p:cNvSpPr>
            <a:spLocks noGrp="1"/>
          </p:cNvSpPr>
          <p:nvPr>
            <p:ph idx="1"/>
          </p:nvPr>
        </p:nvSpPr>
        <p:spPr>
          <a:xfrm>
            <a:off x="6508375" y="1866246"/>
            <a:ext cx="5265869" cy="3467753"/>
          </a:xfrm>
        </p:spPr>
        <p:txBody>
          <a:bodyPr>
            <a:normAutofit/>
          </a:bodyPr>
          <a:lstStyle/>
          <a:p>
            <a:pPr marL="0" indent="0" algn="l">
              <a:buNone/>
            </a:pPr>
            <a:r>
              <a:rPr lang="en-US" sz="2400" b="1" i="0" dirty="0">
                <a:solidFill>
                  <a:srgbClr val="212121"/>
                </a:solidFill>
                <a:effectLst/>
                <a:highlight>
                  <a:srgbClr val="FFFFFF"/>
                </a:highlight>
              </a:rPr>
              <a:t>Correlation of factors and weekly sales</a:t>
            </a:r>
          </a:p>
          <a:p>
            <a:pPr marL="0" indent="0">
              <a:buNone/>
            </a:pPr>
            <a:r>
              <a:rPr lang="en-IN" b="1" dirty="0"/>
              <a:t>Findings:-</a:t>
            </a:r>
          </a:p>
          <a:p>
            <a:pPr marL="0" indent="0" algn="l">
              <a:buNone/>
            </a:pPr>
            <a:r>
              <a:rPr lang="en-US" b="0" i="0" dirty="0">
                <a:solidFill>
                  <a:srgbClr val="212121"/>
                </a:solidFill>
                <a:effectLst/>
                <a:highlight>
                  <a:srgbClr val="FFFFFF"/>
                </a:highlight>
              </a:rPr>
              <a:t>Weekly sales do not exhibit a strong correlation with other parameters.</a:t>
            </a:r>
          </a:p>
          <a:p>
            <a:pPr marL="0" indent="0" algn="l">
              <a:buNone/>
            </a:pPr>
            <a:r>
              <a:rPr lang="en-US" b="0" i="0" dirty="0">
                <a:solidFill>
                  <a:srgbClr val="212121"/>
                </a:solidFill>
                <a:effectLst/>
                <a:highlight>
                  <a:srgbClr val="FFFFFF"/>
                </a:highlight>
              </a:rPr>
              <a:t>Consumer Price Index (CPI) and Unemployment display a negative correlation.</a:t>
            </a:r>
          </a:p>
          <a:p>
            <a:pPr marL="0" indent="0" algn="l">
              <a:buNone/>
            </a:pPr>
            <a:r>
              <a:rPr lang="en-US" b="0" i="0" dirty="0">
                <a:solidFill>
                  <a:srgbClr val="212121"/>
                </a:solidFill>
                <a:effectLst/>
                <a:highlight>
                  <a:srgbClr val="FFFFFF"/>
                </a:highlight>
              </a:rPr>
              <a:t>Unemployment and Fuel Price are also negatively correlated.</a:t>
            </a:r>
          </a:p>
        </p:txBody>
      </p:sp>
      <p:pic>
        <p:nvPicPr>
          <p:cNvPr id="6146" name="Picture 2">
            <a:extLst>
              <a:ext uri="{FF2B5EF4-FFF2-40B4-BE49-F238E27FC236}">
                <a16:creationId xmlns:a16="http://schemas.microsoft.com/office/drawing/2014/main" id="{743C82C6-EF2B-BD9C-59EC-71F6A9AB4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866246"/>
            <a:ext cx="6248400" cy="4054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80272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2027</TotalTime>
  <Words>3367</Words>
  <Application>Microsoft Office PowerPoint</Application>
  <PresentationFormat>Widescreen</PresentationFormat>
  <Paragraphs>372</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body</vt:lpstr>
      <vt:lpstr>Calibri</vt:lpstr>
      <vt:lpstr>Calibri Light</vt:lpstr>
      <vt:lpstr>Roboto</vt:lpstr>
      <vt:lpstr>Söhne</vt:lpstr>
      <vt:lpstr>Retrospect</vt:lpstr>
      <vt:lpstr>Integrated Retail Analytics for Store Optimization and Demand Forecasting</vt:lpstr>
      <vt:lpstr>Project Objective</vt:lpstr>
      <vt:lpstr>Project Components</vt:lpstr>
      <vt:lpstr>About Dataset</vt:lpstr>
      <vt:lpstr>Data Preprocessing and Feature Engineering </vt:lpstr>
      <vt:lpstr>Exploratory Data Analysis </vt:lpstr>
      <vt:lpstr>Exploratory Data Analysis </vt:lpstr>
      <vt:lpstr>Exploratory Data Analysis </vt:lpstr>
      <vt:lpstr>Exploratory Data Analysis </vt:lpstr>
      <vt:lpstr>Anomaly Detection in Sales Data </vt:lpstr>
      <vt:lpstr>    Time-Based Anomaly Detection  </vt:lpstr>
      <vt:lpstr> Customer Segmentation Analysis  </vt:lpstr>
      <vt:lpstr> Segmentation Quality Evaluation </vt:lpstr>
      <vt:lpstr> Personalization Strategies  </vt:lpstr>
      <vt:lpstr> Personalization Strategies for Store Segments </vt:lpstr>
      <vt:lpstr> Personalization Strategies for Department Segments </vt:lpstr>
      <vt:lpstr> Market Basket Analysis </vt:lpstr>
      <vt:lpstr> Market Basket Analysis </vt:lpstr>
      <vt:lpstr>Market Basket Analysis </vt:lpstr>
      <vt:lpstr> Demand Forecasting </vt:lpstr>
      <vt:lpstr>Demand Forecasting </vt:lpstr>
      <vt:lpstr> Impact of External Factors </vt:lpstr>
      <vt:lpstr> Real-World Application and Strategy Formulation </vt:lpstr>
      <vt:lpstr> Real-World Application and Strategy Formulation </vt:lpstr>
      <vt:lpstr> Real-World Application and Strategy Formulation </vt:lpstr>
      <vt:lpstr> Real-World Application and Strategy Formulation </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Retail Analytics for Store Optimization and Demand Forecasting</dc:title>
  <dc:creator>tito varghese</dc:creator>
  <cp:lastModifiedBy>tito varghese</cp:lastModifiedBy>
  <cp:revision>8</cp:revision>
  <dcterms:created xsi:type="dcterms:W3CDTF">2024-05-01T18:59:56Z</dcterms:created>
  <dcterms:modified xsi:type="dcterms:W3CDTF">2024-05-03T08:29:31Z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